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1.png"/><Relationship Id="rId3" Type="http://schemas.openxmlformats.org/officeDocument/2006/relationships/image" Target="../media/image2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3.png"/><Relationship Id="rId3" Type="http://schemas.openxmlformats.org/officeDocument/2006/relationships/image" Target="../media/image24.png"/><Relationship Id="rId4" Type="http://schemas.openxmlformats.org/officeDocument/2006/relationships/image" Target="../media/image25.png"/><Relationship Id="rId5" Type="http://schemas.openxmlformats.org/officeDocument/2006/relationships/image" Target="../media/image2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7.png"/><Relationship Id="rId3" Type="http://schemas.openxmlformats.org/officeDocument/2006/relationships/image" Target="../media/image2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9.png"/><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4.png"/><Relationship Id="rId3" Type="http://schemas.openxmlformats.org/officeDocument/2006/relationships/image" Target="../media/image35.png"/><Relationship Id="rId4" Type="http://schemas.openxmlformats.org/officeDocument/2006/relationships/image" Target="../media/image36.png"/><Relationship Id="rId5" Type="http://schemas.openxmlformats.org/officeDocument/2006/relationships/image" Target="../media/image37.png"/><Relationship Id="rId6" Type="http://schemas.openxmlformats.org/officeDocument/2006/relationships/image" Target="../media/image38.png"/><Relationship Id="rId7" Type="http://schemas.openxmlformats.org/officeDocument/2006/relationships/image" Target="../media/image39.png"/><Relationship Id="rId8" Type="http://schemas.openxmlformats.org/officeDocument/2006/relationships/image" Target="../media/image40.png"/><Relationship Id="rId9" Type="http://schemas.openxmlformats.org/officeDocument/2006/relationships/image" Target="../media/image41.png"/><Relationship Id="rId10" Type="http://schemas.openxmlformats.org/officeDocument/2006/relationships/image" Target="../media/image4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3.png"/><Relationship Id="rId3" Type="http://schemas.openxmlformats.org/officeDocument/2006/relationships/image" Target="../media/image44.png"/><Relationship Id="rId4" Type="http://schemas.openxmlformats.org/officeDocument/2006/relationships/image" Target="../media/image45.png"/><Relationship Id="rId5" Type="http://schemas.openxmlformats.org/officeDocument/2006/relationships/image" Target="../media/image46.png"/><Relationship Id="rId6" Type="http://schemas.openxmlformats.org/officeDocument/2006/relationships/image" Target="../media/image47.png"/><Relationship Id="rId7" Type="http://schemas.openxmlformats.org/officeDocument/2006/relationships/image" Target="../media/image4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9.png"/><Relationship Id="rId3" Type="http://schemas.openxmlformats.org/officeDocument/2006/relationships/image" Target="../media/image50.png"/><Relationship Id="rId4" Type="http://schemas.openxmlformats.org/officeDocument/2006/relationships/image" Target="../media/image51.png"/><Relationship Id="rId5" Type="http://schemas.openxmlformats.org/officeDocument/2006/relationships/image" Target="../media/image5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3.png"/><Relationship Id="rId3" Type="http://schemas.openxmlformats.org/officeDocument/2006/relationships/image" Target="../media/image54.png"/><Relationship Id="rId4" Type="http://schemas.openxmlformats.org/officeDocument/2006/relationships/image" Target="../media/image55.png"/><Relationship Id="rId5" Type="http://schemas.openxmlformats.org/officeDocument/2006/relationships/image" Target="../media/image56.png"/><Relationship Id="rId6" Type="http://schemas.openxmlformats.org/officeDocument/2006/relationships/image" Target="../media/image57.png"/><Relationship Id="rId7" Type="http://schemas.openxmlformats.org/officeDocument/2006/relationships/image" Target="../media/image58.png"/><Relationship Id="rId8" Type="http://schemas.openxmlformats.org/officeDocument/2006/relationships/image" Target="../media/image5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0.png"/><Relationship Id="rId3" Type="http://schemas.openxmlformats.org/officeDocument/2006/relationships/image" Target="../media/image61.png"/><Relationship Id="rId4" Type="http://schemas.openxmlformats.org/officeDocument/2006/relationships/image" Target="../media/image62.png"/><Relationship Id="rId5" Type="http://schemas.openxmlformats.org/officeDocument/2006/relationships/image" Target="../media/image63.png"/><Relationship Id="rId6" Type="http://schemas.openxmlformats.org/officeDocument/2006/relationships/image" Target="../media/image64.png"/><Relationship Id="rId7" Type="http://schemas.openxmlformats.org/officeDocument/2006/relationships/image" Target="../media/image6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6.png"/><Relationship Id="rId3" Type="http://schemas.openxmlformats.org/officeDocument/2006/relationships/image" Target="../media/image67.png"/><Relationship Id="rId4" Type="http://schemas.openxmlformats.org/officeDocument/2006/relationships/image" Target="../media/image68.png"/><Relationship Id="rId5" Type="http://schemas.openxmlformats.org/officeDocument/2006/relationships/image" Target="../media/image6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0.png"/><Relationship Id="rId3" Type="http://schemas.openxmlformats.org/officeDocument/2006/relationships/image" Target="../media/image71.png"/><Relationship Id="rId4" Type="http://schemas.openxmlformats.org/officeDocument/2006/relationships/image" Target="../media/image72.png"/><Relationship Id="rId5" Type="http://schemas.openxmlformats.org/officeDocument/2006/relationships/image" Target="../media/image7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4.png"/><Relationship Id="rId3" Type="http://schemas.openxmlformats.org/officeDocument/2006/relationships/image" Target="../media/image75.png"/><Relationship Id="rId4" Type="http://schemas.openxmlformats.org/officeDocument/2006/relationships/image" Target="../media/image76.png"/><Relationship Id="rId5" Type="http://schemas.openxmlformats.org/officeDocument/2006/relationships/image" Target="../media/image77.png"/><Relationship Id="rId6" Type="http://schemas.openxmlformats.org/officeDocument/2006/relationships/image" Target="../media/image78.png"/><Relationship Id="rId7" Type="http://schemas.openxmlformats.org/officeDocument/2006/relationships/image" Target="../media/image79.png"/><Relationship Id="rId8" Type="http://schemas.openxmlformats.org/officeDocument/2006/relationships/image" Target="../media/image8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5.png"/><Relationship Id="rId3" Type="http://schemas.openxmlformats.org/officeDocument/2006/relationships/image" Target="../media/image86.png"/><Relationship Id="rId4" Type="http://schemas.openxmlformats.org/officeDocument/2006/relationships/image" Target="../media/image87.png"/><Relationship Id="rId5" Type="http://schemas.openxmlformats.org/officeDocument/2006/relationships/image" Target="../media/image88.png"/><Relationship Id="rId6" Type="http://schemas.openxmlformats.org/officeDocument/2006/relationships/image" Target="../media/image89.png"/><Relationship Id="rId7" Type="http://schemas.openxmlformats.org/officeDocument/2006/relationships/image" Target="../media/image9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1.png"/><Relationship Id="rId3" Type="http://schemas.openxmlformats.org/officeDocument/2006/relationships/image" Target="../media/image92.png"/><Relationship Id="rId4" Type="http://schemas.openxmlformats.org/officeDocument/2006/relationships/image" Target="../media/image9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4.png"/><Relationship Id="rId3" Type="http://schemas.openxmlformats.org/officeDocument/2006/relationships/image" Target="../media/image9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6.png"/><Relationship Id="rId3" Type="http://schemas.openxmlformats.org/officeDocument/2006/relationships/image" Target="../media/image97.png"/><Relationship Id="rId4" Type="http://schemas.openxmlformats.org/officeDocument/2006/relationships/image" Target="../media/image98.png"/><Relationship Id="rId5" Type="http://schemas.openxmlformats.org/officeDocument/2006/relationships/image" Target="../media/image9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0.png"/><Relationship Id="rId3" Type="http://schemas.openxmlformats.org/officeDocument/2006/relationships/image" Target="../media/image101.png"/><Relationship Id="rId4" Type="http://schemas.openxmlformats.org/officeDocument/2006/relationships/image" Target="../media/image102.png"/><Relationship Id="rId5" Type="http://schemas.openxmlformats.org/officeDocument/2006/relationships/image" Target="../media/image103.png"/><Relationship Id="rId6" Type="http://schemas.openxmlformats.org/officeDocument/2006/relationships/image" Target="../media/image10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5.png"/><Relationship Id="rId3" Type="http://schemas.openxmlformats.org/officeDocument/2006/relationships/image" Target="../media/image106.png"/><Relationship Id="rId4" Type="http://schemas.openxmlformats.org/officeDocument/2006/relationships/image" Target="../media/image107.png"/><Relationship Id="rId5" Type="http://schemas.openxmlformats.org/officeDocument/2006/relationships/image" Target="../media/image108.png"/><Relationship Id="rId6" Type="http://schemas.openxmlformats.org/officeDocument/2006/relationships/image" Target="../media/image109.png"/><Relationship Id="rId7" Type="http://schemas.openxmlformats.org/officeDocument/2006/relationships/image" Target="../media/image110.png"/><Relationship Id="rId8" Type="http://schemas.openxmlformats.org/officeDocument/2006/relationships/image" Target="../media/image11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2.png"/><Relationship Id="rId3" Type="http://schemas.openxmlformats.org/officeDocument/2006/relationships/image" Target="../media/image113.png"/><Relationship Id="rId4" Type="http://schemas.openxmlformats.org/officeDocument/2006/relationships/image" Target="../media/image11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5.png"/><Relationship Id="rId3" Type="http://schemas.openxmlformats.org/officeDocument/2006/relationships/image" Target="../media/image116.png"/><Relationship Id="rId4" Type="http://schemas.openxmlformats.org/officeDocument/2006/relationships/image" Target="../media/image117.png"/><Relationship Id="rId5" Type="http://schemas.openxmlformats.org/officeDocument/2006/relationships/image" Target="../media/image118.png"/><Relationship Id="rId6" Type="http://schemas.openxmlformats.org/officeDocument/2006/relationships/image" Target="../media/image11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0.png"/><Relationship Id="rId3" Type="http://schemas.openxmlformats.org/officeDocument/2006/relationships/image" Target="../media/image121.png"/><Relationship Id="rId4" Type="http://schemas.openxmlformats.org/officeDocument/2006/relationships/image" Target="../media/image122.png"/><Relationship Id="rId5" Type="http://schemas.openxmlformats.org/officeDocument/2006/relationships/image" Target="../media/image12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4.png"/><Relationship Id="rId3" Type="http://schemas.openxmlformats.org/officeDocument/2006/relationships/image" Target="../media/image12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5.png"/><Relationship Id="rId3" Type="http://schemas.openxmlformats.org/officeDocument/2006/relationships/image" Target="../media/image16.png"/><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9.png"/><Relationship Id="rId7"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2856" y="633730"/>
            <a:ext cx="4080510" cy="497840"/>
          </a:xfrm>
          <a:prstGeom prst="rect">
            <a:avLst/>
          </a:prstGeom>
        </p:spPr>
        <p:txBody>
          <a:bodyPr wrap="square" lIns="0" tIns="12700" rIns="0" bIns="0" rtlCol="0" vert="horz">
            <a:spAutoFit/>
          </a:bodyPr>
          <a:lstStyle/>
          <a:p>
            <a:pPr algn="ctr" marL="635">
              <a:lnSpc>
                <a:spcPts val="1860"/>
              </a:lnSpc>
              <a:spcBef>
                <a:spcPts val="100"/>
              </a:spcBef>
            </a:pPr>
            <a:r>
              <a:rPr dirty="0" sz="1600">
                <a:solidFill>
                  <a:srgbClr val="010202"/>
                </a:solidFill>
                <a:latin typeface="Times New Roman"/>
                <a:cs typeface="Times New Roman"/>
              </a:rPr>
              <a:t>Chapter</a:t>
            </a:r>
            <a:r>
              <a:rPr dirty="0" sz="1600" spc="-5">
                <a:solidFill>
                  <a:srgbClr val="010202"/>
                </a:solidFill>
                <a:latin typeface="Times New Roman"/>
                <a:cs typeface="Times New Roman"/>
              </a:rPr>
              <a:t> </a:t>
            </a:r>
            <a:r>
              <a:rPr dirty="0" sz="1600">
                <a:solidFill>
                  <a:srgbClr val="010202"/>
                </a:solidFill>
                <a:latin typeface="Times New Roman"/>
                <a:cs typeface="Times New Roman"/>
              </a:rPr>
              <a:t>3</a:t>
            </a:r>
            <a:endParaRPr sz="1600">
              <a:latin typeface="Times New Roman"/>
              <a:cs typeface="Times New Roman"/>
            </a:endParaRPr>
          </a:p>
          <a:p>
            <a:pPr algn="ctr">
              <a:lnSpc>
                <a:spcPts val="1860"/>
              </a:lnSpc>
            </a:pPr>
            <a:r>
              <a:rPr dirty="0" sz="1600" spc="-5">
                <a:solidFill>
                  <a:srgbClr val="010202"/>
                </a:solidFill>
                <a:latin typeface="Times New Roman"/>
                <a:cs typeface="Times New Roman"/>
              </a:rPr>
              <a:t>THE SECOND </a:t>
            </a:r>
            <a:r>
              <a:rPr dirty="0" sz="1600" spc="-45">
                <a:solidFill>
                  <a:srgbClr val="010202"/>
                </a:solidFill>
                <a:latin typeface="Times New Roman"/>
                <a:cs typeface="Times New Roman"/>
              </a:rPr>
              <a:t>LAW </a:t>
            </a:r>
            <a:r>
              <a:rPr dirty="0" sz="1600" spc="-5">
                <a:solidFill>
                  <a:srgbClr val="010202"/>
                </a:solidFill>
                <a:latin typeface="Times New Roman"/>
                <a:cs typeface="Times New Roman"/>
              </a:rPr>
              <a:t>OF</a:t>
            </a:r>
            <a:r>
              <a:rPr dirty="0" sz="1600" spc="-10">
                <a:solidFill>
                  <a:srgbClr val="010202"/>
                </a:solidFill>
                <a:latin typeface="Times New Roman"/>
                <a:cs typeface="Times New Roman"/>
              </a:rPr>
              <a:t> THERMODYNAMICS</a:t>
            </a:r>
            <a:endParaRPr sz="1600">
              <a:latin typeface="Times New Roman"/>
              <a:cs typeface="Times New Roman"/>
            </a:endParaRPr>
          </a:p>
        </p:txBody>
      </p:sp>
      <p:sp>
        <p:nvSpPr>
          <p:cNvPr id="3" name="object 3"/>
          <p:cNvSpPr txBox="1"/>
          <p:nvPr/>
        </p:nvSpPr>
        <p:spPr>
          <a:xfrm>
            <a:off x="442959" y="1404773"/>
            <a:ext cx="4601845" cy="6282055"/>
          </a:xfrm>
          <a:prstGeom prst="rect">
            <a:avLst/>
          </a:prstGeom>
        </p:spPr>
        <p:txBody>
          <a:bodyPr wrap="square" lIns="0" tIns="12700" rIns="0" bIns="0" rtlCol="0" vert="horz">
            <a:spAutoFit/>
          </a:bodyPr>
          <a:lstStyle/>
          <a:p>
            <a:pPr marL="1680845">
              <a:lnSpc>
                <a:spcPct val="100000"/>
              </a:lnSpc>
              <a:spcBef>
                <a:spcPts val="100"/>
              </a:spcBef>
            </a:pPr>
            <a:r>
              <a:rPr dirty="0" sz="1000" b="1">
                <a:solidFill>
                  <a:srgbClr val="010202"/>
                </a:solidFill>
                <a:latin typeface="Times New Roman"/>
                <a:cs typeface="Times New Roman"/>
              </a:rPr>
              <a:t>3.1.</a:t>
            </a:r>
            <a:r>
              <a:rPr dirty="0" sz="1000" spc="-5" b="1">
                <a:solidFill>
                  <a:srgbClr val="010202"/>
                </a:solidFill>
                <a:latin typeface="Times New Roman"/>
                <a:cs typeface="Times New Roman"/>
              </a:rPr>
              <a:t> INTRODUCTION</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3335" marR="5715">
              <a:lnSpc>
                <a:spcPct val="100000"/>
              </a:lnSpc>
            </a:pPr>
            <a:r>
              <a:rPr dirty="0" sz="1000">
                <a:solidFill>
                  <a:srgbClr val="010202"/>
                </a:solidFill>
                <a:latin typeface="Times New Roman"/>
                <a:cs typeface="Times New Roman"/>
              </a:rPr>
              <a:t>In Chap. 2 it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seen that when a system </a:t>
            </a:r>
            <a:r>
              <a:rPr dirty="0" sz="1000" spc="-5">
                <a:solidFill>
                  <a:srgbClr val="010202"/>
                </a:solidFill>
                <a:latin typeface="Times New Roman"/>
                <a:cs typeface="Times New Roman"/>
              </a:rPr>
              <a:t>undergoes </a:t>
            </a:r>
            <a:r>
              <a:rPr dirty="0" sz="1000">
                <a:solidFill>
                  <a:srgbClr val="010202"/>
                </a:solidFill>
                <a:latin typeface="Times New Roman"/>
                <a:cs typeface="Times New Roman"/>
              </a:rPr>
              <a:t>a change of state, the </a:t>
            </a:r>
            <a:r>
              <a:rPr dirty="0" sz="1000" spc="-5">
                <a:solidFill>
                  <a:srgbClr val="010202"/>
                </a:solidFill>
                <a:latin typeface="Times New Roman"/>
                <a:cs typeface="Times New Roman"/>
              </a:rPr>
              <a:t>consequent  </a:t>
            </a:r>
            <a:r>
              <a:rPr dirty="0" sz="1000">
                <a:solidFill>
                  <a:srgbClr val="010202"/>
                </a:solidFill>
                <a:latin typeface="Times New Roman"/>
                <a:cs typeface="Times New Roman"/>
              </a:rPr>
              <a:t>change in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which is dependent only on the initial and  final states, is equal to the algebraic sum of the heat and work </a:t>
            </a:r>
            <a:r>
              <a:rPr dirty="0" sz="1000" spc="-5">
                <a:solidFill>
                  <a:srgbClr val="010202"/>
                </a:solidFill>
                <a:latin typeface="Times New Roman"/>
                <a:cs typeface="Times New Roman"/>
              </a:rPr>
              <a:t>effects. </a:t>
            </a:r>
            <a:r>
              <a:rPr dirty="0" sz="1000">
                <a:solidFill>
                  <a:srgbClr val="010202"/>
                </a:solidFill>
                <a:latin typeface="Times New Roman"/>
                <a:cs typeface="Times New Roman"/>
              </a:rPr>
              <a:t>The question now  arises: What magnitudes may the heat and work </a:t>
            </a:r>
            <a:r>
              <a:rPr dirty="0" sz="1000" spc="-5">
                <a:solidFill>
                  <a:srgbClr val="010202"/>
                </a:solidFill>
                <a:latin typeface="Times New Roman"/>
                <a:cs typeface="Times New Roman"/>
              </a:rPr>
              <a:t>effects </a:t>
            </a:r>
            <a:r>
              <a:rPr dirty="0" sz="1000">
                <a:solidFill>
                  <a:srgbClr val="010202"/>
                </a:solidFill>
                <a:latin typeface="Times New Roman"/>
                <a:cs typeface="Times New Roman"/>
              </a:rPr>
              <a:t>have, and what criteria govern  these magnitudes? </a:t>
            </a:r>
            <a:r>
              <a:rPr dirty="0" sz="1000" spc="-25">
                <a:solidFill>
                  <a:srgbClr val="010202"/>
                </a:solidFill>
                <a:latin typeface="Times New Roman"/>
                <a:cs typeface="Times New Roman"/>
              </a:rPr>
              <a:t>Two </a:t>
            </a:r>
            <a:r>
              <a:rPr dirty="0" sz="1000">
                <a:solidFill>
                  <a:srgbClr val="010202"/>
                </a:solidFill>
                <a:latin typeface="Times New Roman"/>
                <a:cs typeface="Times New Roman"/>
              </a:rPr>
              <a:t>obvious cases </a:t>
            </a:r>
            <a:r>
              <a:rPr dirty="0" sz="1000" spc="-10">
                <a:solidFill>
                  <a:srgbClr val="010202"/>
                </a:solidFill>
                <a:latin typeface="Times New Roman"/>
                <a:cs typeface="Times New Roman"/>
              </a:rPr>
              <a:t>occur, namely, </a:t>
            </a:r>
            <a:r>
              <a:rPr dirty="0" sz="1000">
                <a:solidFill>
                  <a:srgbClr val="010202"/>
                </a:solidFill>
                <a:latin typeface="Times New Roman"/>
                <a:cs typeface="Times New Roman"/>
              </a:rPr>
              <a:t>the extreme cases in which </a:t>
            </a:r>
            <a:r>
              <a:rPr dirty="0" sz="1000" spc="-5">
                <a:solidFill>
                  <a:srgbClr val="010202"/>
                </a:solidFill>
                <a:latin typeface="Times New Roman"/>
                <a:cs typeface="Times New Roman"/>
              </a:rPr>
              <a:t>either  </a:t>
            </a:r>
            <a:r>
              <a:rPr dirty="0" sz="1000" i="1">
                <a:solidFill>
                  <a:srgbClr val="010202"/>
                </a:solidFill>
                <a:latin typeface="Times New Roman"/>
                <a:cs typeface="Times New Roman"/>
              </a:rPr>
              <a:t>w</a:t>
            </a:r>
            <a:r>
              <a:rPr dirty="0" sz="1000">
                <a:solidFill>
                  <a:srgbClr val="010202"/>
                </a:solidFill>
                <a:latin typeface="Times New Roman"/>
                <a:cs typeface="Times New Roman"/>
              </a:rPr>
              <a:t>=0 or </a:t>
            </a:r>
            <a:r>
              <a:rPr dirty="0" sz="1000" i="1">
                <a:solidFill>
                  <a:srgbClr val="010202"/>
                </a:solidFill>
                <a:latin typeface="Times New Roman"/>
                <a:cs typeface="Times New Roman"/>
              </a:rPr>
              <a:t>q</a:t>
            </a:r>
            <a:r>
              <a:rPr dirty="0" sz="1000">
                <a:solidFill>
                  <a:srgbClr val="010202"/>
                </a:solidFill>
                <a:latin typeface="Times New Roman"/>
                <a:cs typeface="Times New Roman"/>
              </a:rPr>
              <a:t>=0, in which cases, </a:t>
            </a:r>
            <a:r>
              <a:rPr dirty="0" sz="1000" spc="-5">
                <a:solidFill>
                  <a:srgbClr val="010202"/>
                </a:solidFill>
                <a:latin typeface="Times New Roman"/>
                <a:cs typeface="Times New Roman"/>
              </a:rPr>
              <a:t>respectively, </a:t>
            </a:r>
            <a:r>
              <a:rPr dirty="0" sz="1000" spc="-5" i="1">
                <a:solidFill>
                  <a:srgbClr val="010202"/>
                </a:solidFill>
                <a:latin typeface="Times New Roman"/>
                <a:cs typeface="Times New Roman"/>
              </a:rPr>
              <a:t>q</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w</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 </a:t>
            </a:r>
            <a:r>
              <a:rPr dirty="0" sz="1000">
                <a:solidFill>
                  <a:srgbClr val="010202"/>
                </a:solidFill>
                <a:latin typeface="Times New Roman"/>
                <a:cs typeface="Times New Roman"/>
              </a:rPr>
              <a:t>But, if </a:t>
            </a:r>
            <a:r>
              <a:rPr dirty="0" sz="1000" spc="-40" i="1">
                <a:solidFill>
                  <a:srgbClr val="010202"/>
                </a:solidFill>
                <a:latin typeface="Times New Roman"/>
                <a:cs typeface="Times New Roman"/>
              </a:rPr>
              <a:t>q</a:t>
            </a:r>
            <a:r>
              <a:rPr dirty="0" sz="1000" spc="-40">
                <a:solidFill>
                  <a:srgbClr val="010202"/>
                </a:solidFill>
                <a:latin typeface="Times New Roman"/>
                <a:cs typeface="Times New Roman"/>
              </a:rPr>
              <a:t>Ç0 </a:t>
            </a:r>
            <a:r>
              <a:rPr dirty="0" sz="1000">
                <a:solidFill>
                  <a:srgbClr val="010202"/>
                </a:solidFill>
                <a:latin typeface="Times New Roman"/>
                <a:cs typeface="Times New Roman"/>
              </a:rPr>
              <a:t>and </a:t>
            </a:r>
            <a:r>
              <a:rPr dirty="0" sz="1000" spc="-35" i="1">
                <a:solidFill>
                  <a:srgbClr val="010202"/>
                </a:solidFill>
                <a:latin typeface="Times New Roman"/>
                <a:cs typeface="Times New Roman"/>
              </a:rPr>
              <a:t>w</a:t>
            </a:r>
            <a:r>
              <a:rPr dirty="0" sz="1000" spc="-35">
                <a:solidFill>
                  <a:srgbClr val="010202"/>
                </a:solidFill>
                <a:latin typeface="Times New Roman"/>
                <a:cs typeface="Times New Roman"/>
              </a:rPr>
              <a:t>Ç0, </a:t>
            </a:r>
            <a:r>
              <a:rPr dirty="0" sz="1000">
                <a:solidFill>
                  <a:srgbClr val="010202"/>
                </a:solidFill>
                <a:latin typeface="Times New Roman"/>
                <a:cs typeface="Times New Roman"/>
              </a:rPr>
              <a:t>is  there a definite amount of work which the system can do during its change of state? The  answers to these questions require an examination of the nature of processes. This  examination, which will be made in this </a:t>
            </a:r>
            <a:r>
              <a:rPr dirty="0" sz="1000" spc="-10">
                <a:solidFill>
                  <a:srgbClr val="010202"/>
                </a:solidFill>
                <a:latin typeface="Times New Roman"/>
                <a:cs typeface="Times New Roman"/>
              </a:rPr>
              <a:t>chapter, </a:t>
            </a:r>
            <a:r>
              <a:rPr dirty="0" sz="1000">
                <a:solidFill>
                  <a:srgbClr val="010202"/>
                </a:solidFill>
                <a:latin typeface="Times New Roman"/>
                <a:cs typeface="Times New Roman"/>
              </a:rPr>
              <a:t>identifies two classes of processes  </a:t>
            </a:r>
            <a:r>
              <a:rPr dirty="0" sz="1000" spc="-5">
                <a:solidFill>
                  <a:srgbClr val="010202"/>
                </a:solidFill>
                <a:latin typeface="Times New Roman"/>
                <a:cs typeface="Times New Roman"/>
              </a:rPr>
              <a:t>(reversible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irreversible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processes)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introduces</a:t>
            </a:r>
            <a:r>
              <a:rPr dirty="0" sz="1000" spc="60">
                <a:solidFill>
                  <a:srgbClr val="010202"/>
                </a:solidFill>
                <a:latin typeface="Times New Roman"/>
                <a:cs typeface="Times New Roman"/>
              </a:rPr>
              <a:t> </a:t>
            </a:r>
            <a:r>
              <a:rPr dirty="0" sz="1000">
                <a:solidFill>
                  <a:srgbClr val="010202"/>
                </a:solidFill>
                <a:latin typeface="Times New Roman"/>
                <a:cs typeface="Times New Roman"/>
              </a:rPr>
              <a:t>a</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called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15">
                <a:solidFill>
                  <a:srgbClr val="010202"/>
                </a:solidFill>
                <a:latin typeface="Times New Roman"/>
                <a:cs typeface="Times New Roman"/>
              </a:rPr>
              <a:t>entropy,</a:t>
            </a:r>
            <a:endParaRPr sz="1000">
              <a:latin typeface="Times New Roman"/>
              <a:cs typeface="Times New Roman"/>
            </a:endParaRPr>
          </a:p>
          <a:p>
            <a:pPr algn="just" marL="12700" marR="5715" indent="1270">
              <a:lnSpc>
                <a:spcPct val="100000"/>
              </a:lnSpc>
            </a:pPr>
            <a:r>
              <a:rPr dirty="0" sz="1000" i="1">
                <a:solidFill>
                  <a:srgbClr val="010202"/>
                </a:solidFill>
                <a:latin typeface="Times New Roman"/>
                <a:cs typeface="Times New Roman"/>
              </a:rPr>
              <a:t>S. </a:t>
            </a:r>
            <a:r>
              <a:rPr dirty="0" sz="1000" spc="-5">
                <a:solidFill>
                  <a:srgbClr val="010202"/>
                </a:solidFill>
                <a:latin typeface="Times New Roman"/>
                <a:cs typeface="Times New Roman"/>
              </a:rPr>
              <a:t>The concept of entropy will be introduced from two </a:t>
            </a:r>
            <a:r>
              <a:rPr dirty="0" sz="1000" spc="-10">
                <a:solidFill>
                  <a:srgbClr val="010202"/>
                </a:solidFill>
                <a:latin typeface="Times New Roman"/>
                <a:cs typeface="Times New Roman"/>
              </a:rPr>
              <a:t>different </a:t>
            </a:r>
            <a:r>
              <a:rPr dirty="0" sz="1000" spc="-5">
                <a:solidFill>
                  <a:srgbClr val="010202"/>
                </a:solidFill>
                <a:latin typeface="Times New Roman"/>
                <a:cs typeface="Times New Roman"/>
              </a:rPr>
              <a:t>starting points. First, in  Secs. 3.2–3.8, entropy will be introduced and discussed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need for  </a:t>
            </a:r>
            <a:r>
              <a:rPr dirty="0" sz="1000">
                <a:solidFill>
                  <a:srgbClr val="010202"/>
                </a:solidFill>
                <a:latin typeface="Times New Roman"/>
                <a:cs typeface="Times New Roman"/>
              </a:rPr>
              <a:t>quantification of the degree of irreversibility of a process; and, second, in Secs.  3.10–3.14, it will be seen that, as a result of an examination of the properties of</a:t>
            </a:r>
            <a:r>
              <a:rPr dirty="0" sz="1000" spc="-95">
                <a:solidFill>
                  <a:srgbClr val="010202"/>
                </a:solidFill>
                <a:latin typeface="Times New Roman"/>
                <a:cs typeface="Times New Roman"/>
              </a:rPr>
              <a:t> </a:t>
            </a:r>
            <a:r>
              <a:rPr dirty="0" sz="1000">
                <a:solidFill>
                  <a:srgbClr val="010202"/>
                </a:solidFill>
                <a:latin typeface="Times New Roman"/>
                <a:cs typeface="Times New Roman"/>
              </a:rPr>
              <a:t>reversibly  operated heat engines, there naturally develops a quantity which has all the properties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 state function. This function is found to be the </a:t>
            </a:r>
            <a:r>
              <a:rPr dirty="0" sz="1000" spc="-10">
                <a:solidFill>
                  <a:srgbClr val="010202"/>
                </a:solidFill>
                <a:latin typeface="Times New Roman"/>
                <a:cs typeface="Times New Roman"/>
              </a:rPr>
              <a:t>entropy. </a:t>
            </a:r>
            <a:r>
              <a:rPr dirty="0" sz="1000">
                <a:solidFill>
                  <a:srgbClr val="010202"/>
                </a:solidFill>
                <a:latin typeface="Times New Roman"/>
                <a:cs typeface="Times New Roman"/>
              </a:rPr>
              <a:t>The examination leads to a  </a:t>
            </a:r>
            <a:r>
              <a:rPr dirty="0" sz="1000" spc="-5">
                <a:solidFill>
                  <a:srgbClr val="010202"/>
                </a:solidFill>
                <a:latin typeface="Times New Roman"/>
                <a:cs typeface="Times New Roman"/>
              </a:rPr>
              <a:t>statement called the Second Law of Thermodynamics, which, together with the First </a:t>
            </a:r>
            <a:r>
              <a:rPr dirty="0" sz="1000" spc="-20">
                <a:solidFill>
                  <a:srgbClr val="010202"/>
                </a:solidFill>
                <a:latin typeface="Times New Roman"/>
                <a:cs typeface="Times New Roman"/>
              </a:rPr>
              <a:t>Law,  </a:t>
            </a:r>
            <a:r>
              <a:rPr dirty="0" sz="1000" spc="-5">
                <a:solidFill>
                  <a:srgbClr val="010202"/>
                </a:solidFill>
                <a:latin typeface="Times New Roman"/>
                <a:cs typeface="Times New Roman"/>
              </a:rPr>
              <a:t>lays the foundation for the thermodynamic method of describing the behavior of</a:t>
            </a:r>
            <a:r>
              <a:rPr dirty="0" sz="1000" spc="-20">
                <a:solidFill>
                  <a:srgbClr val="010202"/>
                </a:solidFill>
                <a:latin typeface="Times New Roman"/>
                <a:cs typeface="Times New Roman"/>
              </a:rPr>
              <a:t> </a:t>
            </a:r>
            <a:r>
              <a:rPr dirty="0" sz="1000" spc="-15">
                <a:solidFill>
                  <a:srgbClr val="010202"/>
                </a:solidFill>
                <a:latin typeface="Times New Roman"/>
                <a:cs typeface="Times New Roman"/>
              </a:rPr>
              <a:t>matter.</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000">
              <a:latin typeface="Times New Roman"/>
              <a:cs typeface="Times New Roman"/>
            </a:endParaRPr>
          </a:p>
          <a:p>
            <a:pPr marL="913765">
              <a:lnSpc>
                <a:spcPct val="100000"/>
              </a:lnSpc>
            </a:pPr>
            <a:r>
              <a:rPr dirty="0" sz="1000" b="1">
                <a:solidFill>
                  <a:srgbClr val="010202"/>
                </a:solidFill>
                <a:latin typeface="Times New Roman"/>
                <a:cs typeface="Times New Roman"/>
              </a:rPr>
              <a:t>3.2 </a:t>
            </a:r>
            <a:r>
              <a:rPr dirty="0" sz="1000" spc="-10" b="1">
                <a:solidFill>
                  <a:srgbClr val="010202"/>
                </a:solidFill>
                <a:latin typeface="Times New Roman"/>
                <a:cs typeface="Times New Roman"/>
              </a:rPr>
              <a:t>SPONTANEOUS </a:t>
            </a:r>
            <a:r>
              <a:rPr dirty="0" sz="1000" b="1">
                <a:solidFill>
                  <a:srgbClr val="010202"/>
                </a:solidFill>
                <a:latin typeface="Times New Roman"/>
                <a:cs typeface="Times New Roman"/>
              </a:rPr>
              <a:t>OR </a:t>
            </a:r>
            <a:r>
              <a:rPr dirty="0" sz="1000" spc="-15" b="1">
                <a:solidFill>
                  <a:srgbClr val="010202"/>
                </a:solidFill>
                <a:latin typeface="Times New Roman"/>
                <a:cs typeface="Times New Roman"/>
              </a:rPr>
              <a:t>NATURAL</a:t>
            </a:r>
            <a:r>
              <a:rPr dirty="0" sz="1000" spc="-50" b="1">
                <a:solidFill>
                  <a:srgbClr val="010202"/>
                </a:solidFill>
                <a:latin typeface="Times New Roman"/>
                <a:cs typeface="Times New Roman"/>
              </a:rPr>
              <a:t> </a:t>
            </a:r>
            <a:r>
              <a:rPr dirty="0" sz="1000" b="1">
                <a:solidFill>
                  <a:srgbClr val="010202"/>
                </a:solidFill>
                <a:latin typeface="Times New Roman"/>
                <a:cs typeface="Times New Roman"/>
              </a:rPr>
              <a:t>PROCESSES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3335" marR="5080">
              <a:lnSpc>
                <a:spcPct val="100000"/>
              </a:lnSpc>
            </a:pPr>
            <a:r>
              <a:rPr dirty="0" sz="1000" spc="-5">
                <a:solidFill>
                  <a:srgbClr val="010202"/>
                </a:solidFill>
                <a:latin typeface="Times New Roman"/>
                <a:cs typeface="Times New Roman"/>
              </a:rPr>
              <a:t>Left to itself,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will do one of two things: It will remain in the state in which it  </a:t>
            </a:r>
            <a:r>
              <a:rPr dirty="0" sz="1000">
                <a:solidFill>
                  <a:srgbClr val="010202"/>
                </a:solidFill>
                <a:latin typeface="Times New Roman"/>
                <a:cs typeface="Times New Roman"/>
              </a:rPr>
              <a:t>happens to be, or it will move, of its </a:t>
            </a:r>
            <a:r>
              <a:rPr dirty="0" sz="1000" spc="-5">
                <a:solidFill>
                  <a:srgbClr val="010202"/>
                </a:solidFill>
                <a:latin typeface="Times New Roman"/>
                <a:cs typeface="Times New Roman"/>
              </a:rPr>
              <a:t>own accord, to some other state. That is, if the  </a:t>
            </a:r>
            <a:r>
              <a:rPr dirty="0" sz="1000">
                <a:solidFill>
                  <a:srgbClr val="010202"/>
                </a:solidFill>
                <a:latin typeface="Times New Roman"/>
                <a:cs typeface="Times New Roman"/>
              </a:rPr>
              <a:t>system is initially in equilibrium with its </a:t>
            </a:r>
            <a:r>
              <a:rPr dirty="0" sz="1000" spc="-5">
                <a:solidFill>
                  <a:srgbClr val="010202"/>
                </a:solidFill>
                <a:latin typeface="Times New Roman"/>
                <a:cs typeface="Times New Roman"/>
              </a:rPr>
              <a:t>surroundings, </a:t>
            </a:r>
            <a:r>
              <a:rPr dirty="0" sz="1000">
                <a:solidFill>
                  <a:srgbClr val="010202"/>
                </a:solidFill>
                <a:latin typeface="Times New Roman"/>
                <a:cs typeface="Times New Roman"/>
              </a:rPr>
              <a:t>then, left to itself, it will remain in  </a:t>
            </a:r>
            <a:r>
              <a:rPr dirty="0" sz="1000" spc="-5">
                <a:solidFill>
                  <a:srgbClr val="010202"/>
                </a:solidFill>
                <a:latin typeface="Times New Roman"/>
                <a:cs typeface="Times New Roman"/>
              </a:rPr>
              <a:t>this, its equilibrium, state. On the other hand, if the initial state is not the equilibrium  state, the system will spontaneously move toward its equilibrium state. The equilibrium  state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of rest, and thus, once at equilibrium,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will only move away from  </a:t>
            </a:r>
            <a:r>
              <a:rPr dirty="0" sz="1000">
                <a:solidFill>
                  <a:srgbClr val="010202"/>
                </a:solidFill>
                <a:latin typeface="Times New Roman"/>
                <a:cs typeface="Times New Roman"/>
              </a:rPr>
              <a:t>equilibrium if it is acted on by some external </a:t>
            </a:r>
            <a:r>
              <a:rPr dirty="0" sz="1000" spc="-10">
                <a:solidFill>
                  <a:srgbClr val="010202"/>
                </a:solidFill>
                <a:latin typeface="Times New Roman"/>
                <a:cs typeface="Times New Roman"/>
              </a:rPr>
              <a:t>agency. </a:t>
            </a:r>
            <a:r>
              <a:rPr dirty="0" sz="1000">
                <a:solidFill>
                  <a:srgbClr val="010202"/>
                </a:solidFill>
                <a:latin typeface="Times New Roman"/>
                <a:cs typeface="Times New Roman"/>
              </a:rPr>
              <a:t>Even then, the combined system,  comprising the original system and the external </a:t>
            </a:r>
            <a:r>
              <a:rPr dirty="0" sz="1000" spc="-10">
                <a:solidFill>
                  <a:srgbClr val="010202"/>
                </a:solidFill>
                <a:latin typeface="Times New Roman"/>
                <a:cs typeface="Times New Roman"/>
              </a:rPr>
              <a:t>agency, </a:t>
            </a:r>
            <a:r>
              <a:rPr dirty="0" sz="1000">
                <a:solidFill>
                  <a:srgbClr val="010202"/>
                </a:solidFill>
                <a:latin typeface="Times New Roman"/>
                <a:cs typeface="Times New Roman"/>
              </a:rPr>
              <a:t>is simply moving toward the  equilibrium state of the combined system. </a:t>
            </a:r>
            <a:r>
              <a:rPr dirty="0" sz="1000" spc="-5">
                <a:solidFill>
                  <a:srgbClr val="010202"/>
                </a:solidFill>
                <a:latin typeface="Times New Roman"/>
                <a:cs typeface="Times New Roman"/>
              </a:rPr>
              <a:t>A </a:t>
            </a:r>
            <a:r>
              <a:rPr dirty="0" sz="1000">
                <a:solidFill>
                  <a:srgbClr val="010202"/>
                </a:solidFill>
                <a:latin typeface="Times New Roman"/>
                <a:cs typeface="Times New Roman"/>
              </a:rPr>
              <a:t>process which involves the spontaneous  movement of a system from a nonequilibrium state to an equilibrium state is called a  </a:t>
            </a:r>
            <a:r>
              <a:rPr dirty="0" sz="1000" i="1">
                <a:solidFill>
                  <a:srgbClr val="010202"/>
                </a:solidFill>
                <a:latin typeface="Times New Roman"/>
                <a:cs typeface="Times New Roman"/>
              </a:rPr>
              <a:t>natural </a:t>
            </a:r>
            <a:r>
              <a:rPr dirty="0" sz="1000">
                <a:solidFill>
                  <a:srgbClr val="010202"/>
                </a:solidFill>
                <a:latin typeface="Times New Roman"/>
                <a:cs typeface="Times New Roman"/>
              </a:rPr>
              <a:t>or </a:t>
            </a:r>
            <a:r>
              <a:rPr dirty="0" sz="1000" i="1">
                <a:solidFill>
                  <a:srgbClr val="010202"/>
                </a:solidFill>
                <a:latin typeface="Times New Roman"/>
                <a:cs typeface="Times New Roman"/>
              </a:rPr>
              <a:t>spontaneous </a:t>
            </a:r>
            <a:r>
              <a:rPr dirty="0" sz="1000" spc="-5">
                <a:solidFill>
                  <a:srgbClr val="010202"/>
                </a:solidFill>
                <a:latin typeface="Times New Roman"/>
                <a:cs typeface="Times New Roman"/>
              </a:rPr>
              <a:t>process. As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process cannot be reversed without the  </a:t>
            </a:r>
            <a:r>
              <a:rPr dirty="0" sz="1000">
                <a:solidFill>
                  <a:srgbClr val="010202"/>
                </a:solidFill>
                <a:latin typeface="Times New Roman"/>
                <a:cs typeface="Times New Roman"/>
              </a:rPr>
              <a:t>application of an external agency (a process which would leave a permanent change in  the external agency), such a process is said to be </a:t>
            </a:r>
            <a:r>
              <a:rPr dirty="0" sz="1000" spc="-10" i="1">
                <a:solidFill>
                  <a:srgbClr val="010202"/>
                </a:solidFill>
                <a:latin typeface="Times New Roman"/>
                <a:cs typeface="Times New Roman"/>
              </a:rPr>
              <a:t>irreversible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 terms natural,  spontaneous, and irreversible are synonymous in this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context.)</a:t>
            </a:r>
            <a:endParaRPr sz="1000">
              <a:latin typeface="Times New Roman"/>
              <a:cs typeface="Times New Roman"/>
            </a:endParaRPr>
          </a:p>
          <a:p>
            <a:pPr algn="just" marL="13335" marR="5080" indent="127000">
              <a:lnSpc>
                <a:spcPct val="100000"/>
              </a:lnSpc>
              <a:spcBef>
                <a:spcPts val="5"/>
              </a:spcBef>
            </a:pPr>
            <a:r>
              <a:rPr dirty="0" sz="1000">
                <a:solidFill>
                  <a:srgbClr val="010202"/>
                </a:solidFill>
                <a:latin typeface="Times New Roman"/>
                <a:cs typeface="Times New Roman"/>
              </a:rPr>
              <a:t>The mixing of gases and the flow of heat down a temperature gradient are common  examples of natural processes. If the initial state of a system consisting of two gases,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a:t>
            </a:r>
            <a:r>
              <a:rPr dirty="0" sz="1000" spc="16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160"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6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165">
                <a:solidFill>
                  <a:srgbClr val="010202"/>
                </a:solidFill>
                <a:latin typeface="Times New Roman"/>
                <a:cs typeface="Times New Roman"/>
              </a:rPr>
              <a:t> </a:t>
            </a:r>
            <a:r>
              <a:rPr dirty="0" sz="1000">
                <a:solidFill>
                  <a:srgbClr val="010202"/>
                </a:solidFill>
                <a:latin typeface="Times New Roman"/>
                <a:cs typeface="Times New Roman"/>
              </a:rPr>
              <a:t>in</a:t>
            </a:r>
            <a:r>
              <a:rPr dirty="0" sz="1000" spc="16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65">
                <a:solidFill>
                  <a:srgbClr val="010202"/>
                </a:solidFill>
                <a:latin typeface="Times New Roman"/>
                <a:cs typeface="Times New Roman"/>
              </a:rPr>
              <a:t> </a:t>
            </a:r>
            <a:r>
              <a:rPr dirty="0" sz="1000">
                <a:solidFill>
                  <a:srgbClr val="010202"/>
                </a:solidFill>
                <a:latin typeface="Times New Roman"/>
                <a:cs typeface="Times New Roman"/>
              </a:rPr>
              <a:t>gas</a:t>
            </a:r>
            <a:r>
              <a:rPr dirty="0" sz="1000" spc="16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145"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65">
                <a:solidFill>
                  <a:srgbClr val="010202"/>
                </a:solidFill>
                <a:latin typeface="Times New Roman"/>
                <a:cs typeface="Times New Roman"/>
              </a:rPr>
              <a:t> </a:t>
            </a:r>
            <a:r>
              <a:rPr dirty="0" sz="1000">
                <a:solidFill>
                  <a:srgbClr val="010202"/>
                </a:solidFill>
                <a:latin typeface="Times New Roman"/>
                <a:cs typeface="Times New Roman"/>
              </a:rPr>
              <a:t>contained</a:t>
            </a:r>
            <a:r>
              <a:rPr dirty="0" sz="1000" spc="165">
                <a:solidFill>
                  <a:srgbClr val="010202"/>
                </a:solidFill>
                <a:latin typeface="Times New Roman"/>
                <a:cs typeface="Times New Roman"/>
              </a:rPr>
              <a:t> </a:t>
            </a:r>
            <a:r>
              <a:rPr dirty="0" sz="1000">
                <a:solidFill>
                  <a:srgbClr val="010202"/>
                </a:solidFill>
                <a:latin typeface="Times New Roman"/>
                <a:cs typeface="Times New Roman"/>
              </a:rPr>
              <a:t>in</a:t>
            </a:r>
            <a:r>
              <a:rPr dirty="0" sz="1000" spc="165">
                <a:solidFill>
                  <a:srgbClr val="010202"/>
                </a:solidFill>
                <a:latin typeface="Times New Roman"/>
                <a:cs typeface="Times New Roman"/>
              </a:rPr>
              <a:t> </a:t>
            </a:r>
            <a:r>
              <a:rPr dirty="0" sz="1000">
                <a:solidFill>
                  <a:srgbClr val="010202"/>
                </a:solidFill>
                <a:latin typeface="Times New Roman"/>
                <a:cs typeface="Times New Roman"/>
              </a:rPr>
              <a:t>one</a:t>
            </a:r>
            <a:r>
              <a:rPr dirty="0" sz="1000" spc="165">
                <a:solidFill>
                  <a:srgbClr val="010202"/>
                </a:solidFill>
                <a:latin typeface="Times New Roman"/>
                <a:cs typeface="Times New Roman"/>
              </a:rPr>
              <a:t> </a:t>
            </a:r>
            <a:r>
              <a:rPr dirty="0" sz="1000">
                <a:solidFill>
                  <a:srgbClr val="010202"/>
                </a:solidFill>
                <a:latin typeface="Times New Roman"/>
                <a:cs typeface="Times New Roman"/>
              </a:rPr>
              <a:t>vessel</a:t>
            </a:r>
            <a:r>
              <a:rPr dirty="0" sz="1000" spc="16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65">
                <a:solidFill>
                  <a:srgbClr val="010202"/>
                </a:solidFill>
                <a:latin typeface="Times New Roman"/>
                <a:cs typeface="Times New Roman"/>
              </a:rPr>
              <a:t> </a:t>
            </a:r>
            <a:r>
              <a:rPr dirty="0" sz="1000">
                <a:solidFill>
                  <a:srgbClr val="010202"/>
                </a:solidFill>
                <a:latin typeface="Times New Roman"/>
                <a:cs typeface="Times New Roman"/>
              </a:rPr>
              <a:t>gas</a:t>
            </a:r>
            <a:r>
              <a:rPr dirty="0" sz="1000" spc="160">
                <a:solidFill>
                  <a:srgbClr val="010202"/>
                </a:solidFill>
                <a:latin typeface="Times New Roman"/>
                <a:cs typeface="Times New Roman"/>
              </a:rPr>
              <a:t> </a:t>
            </a:r>
            <a:r>
              <a:rPr dirty="0" sz="1000" i="1">
                <a:solidFill>
                  <a:srgbClr val="010202"/>
                </a:solidFill>
                <a:latin typeface="Times New Roman"/>
                <a:cs typeface="Times New Roman"/>
              </a:rPr>
              <a:t>B</a:t>
            </a:r>
            <a:r>
              <a:rPr dirty="0" sz="1000" spc="165"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65">
                <a:solidFill>
                  <a:srgbClr val="010202"/>
                </a:solidFill>
                <a:latin typeface="Times New Roman"/>
                <a:cs typeface="Times New Roman"/>
              </a:rPr>
              <a:t> </a:t>
            </a:r>
            <a:r>
              <a:rPr dirty="0" sz="1000">
                <a:solidFill>
                  <a:srgbClr val="010202"/>
                </a:solidFill>
                <a:latin typeface="Times New Roman"/>
                <a:cs typeface="Times New Roman"/>
              </a:rPr>
              <a:t>contained</a:t>
            </a:r>
            <a:r>
              <a:rPr dirty="0" sz="1000" spc="165">
                <a:solidFill>
                  <a:srgbClr val="010202"/>
                </a:solidFill>
                <a:latin typeface="Times New Roman"/>
                <a:cs typeface="Times New Roman"/>
              </a:rPr>
              <a:t> </a:t>
            </a:r>
            <a:r>
              <a:rPr dirty="0" sz="1000">
                <a:solidFill>
                  <a:srgbClr val="010202"/>
                </a:solidFill>
                <a:latin typeface="Times New Roman"/>
                <a:cs typeface="Times New Roman"/>
              </a:rPr>
              <a:t>in</a:t>
            </a:r>
            <a:r>
              <a:rPr dirty="0" sz="1000" spc="165">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5207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51</a:t>
            </a:r>
            <a:endParaRPr sz="1000">
              <a:latin typeface="Times New Roman"/>
              <a:cs typeface="Times New Roman"/>
            </a:endParaRPr>
          </a:p>
          <a:p>
            <a:pPr>
              <a:lnSpc>
                <a:spcPct val="100000"/>
              </a:lnSpc>
            </a:pPr>
            <a:endParaRPr sz="1300">
              <a:latin typeface="Times New Roman"/>
              <a:cs typeface="Times New Roman"/>
            </a:endParaRPr>
          </a:p>
          <a:p>
            <a:pPr algn="r" marR="89535">
              <a:lnSpc>
                <a:spcPct val="100000"/>
              </a:lnSpc>
            </a:pPr>
            <a:r>
              <a:rPr dirty="0" sz="1000">
                <a:solidFill>
                  <a:srgbClr val="010202"/>
                </a:solidFill>
                <a:latin typeface="Times New Roman"/>
                <a:cs typeface="Times New Roman"/>
              </a:rPr>
              <a:t>(3.4a)</a:t>
            </a:r>
            <a:endParaRPr sz="1000">
              <a:latin typeface="Times New Roman"/>
              <a:cs typeface="Times New Roman"/>
            </a:endParaRPr>
          </a:p>
        </p:txBody>
      </p:sp>
      <p:sp>
        <p:nvSpPr>
          <p:cNvPr id="3" name="object 3"/>
          <p:cNvSpPr/>
          <p:nvPr/>
        </p:nvSpPr>
        <p:spPr>
          <a:xfrm>
            <a:off x="1865947" y="735799"/>
            <a:ext cx="1562100" cy="2762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2232952" y="1175537"/>
            <a:ext cx="457200" cy="361962"/>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10463" y="1293024"/>
            <a:ext cx="4691380" cy="6417310"/>
          </a:xfrm>
          <a:prstGeom prst="rect">
            <a:avLst/>
          </a:prstGeom>
        </p:spPr>
        <p:txBody>
          <a:bodyPr wrap="square" lIns="0" tIns="12700" rIns="0" bIns="0" rtlCol="0" vert="horz">
            <a:spAutoFit/>
          </a:bodyPr>
          <a:lstStyle/>
          <a:p>
            <a:pPr algn="r" marR="118110">
              <a:lnSpc>
                <a:spcPct val="100000"/>
              </a:lnSpc>
              <a:spcBef>
                <a:spcPts val="100"/>
              </a:spcBef>
            </a:pPr>
            <a:r>
              <a:rPr dirty="0" sz="1000">
                <a:solidFill>
                  <a:srgbClr val="010202"/>
                </a:solidFill>
                <a:latin typeface="Times New Roman"/>
                <a:cs typeface="Times New Roman"/>
              </a:rPr>
              <a:t>(3.4b)</a:t>
            </a:r>
            <a:endParaRPr sz="1000">
              <a:latin typeface="Times New Roman"/>
              <a:cs typeface="Times New Roman"/>
            </a:endParaRPr>
          </a:p>
          <a:p>
            <a:pPr>
              <a:lnSpc>
                <a:spcPct val="100000"/>
              </a:lnSpc>
              <a:spcBef>
                <a:spcPts val="20"/>
              </a:spcBef>
            </a:pPr>
            <a:endParaRPr sz="1250">
              <a:latin typeface="Times New Roman"/>
              <a:cs typeface="Times New Roman"/>
            </a:endParaRPr>
          </a:p>
          <a:p>
            <a:pPr algn="just" marL="50800" marR="42545">
              <a:lnSpc>
                <a:spcPct val="100000"/>
              </a:lnSpc>
            </a:pPr>
            <a:r>
              <a:rPr dirty="0" sz="1000">
                <a:solidFill>
                  <a:srgbClr val="010202"/>
                </a:solidFill>
                <a:latin typeface="Times New Roman"/>
                <a:cs typeface="Times New Roman"/>
              </a:rPr>
              <a:t>Eq (3.4b) indicates that, as the change in entropy can be determined only by measure-  </a:t>
            </a:r>
            <a:r>
              <a:rPr dirty="0" sz="1000" spc="-5">
                <a:solidFill>
                  <a:srgbClr val="010202"/>
                </a:solidFill>
                <a:latin typeface="Times New Roman"/>
                <a:cs typeface="Times New Roman"/>
              </a:rPr>
              <a:t>ment of heat flow 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then entropy changes can be measured  </a:t>
            </a:r>
            <a:r>
              <a:rPr dirty="0" sz="1000" spc="-5">
                <a:solidFill>
                  <a:srgbClr val="010202"/>
                </a:solidFill>
                <a:latin typeface="Times New Roman"/>
                <a:cs typeface="Times New Roman"/>
              </a:rPr>
              <a:t>only for reversible processes, in which case the measured heat flow is </a:t>
            </a:r>
            <a:r>
              <a:rPr dirty="0" sz="1000" i="1">
                <a:solidFill>
                  <a:srgbClr val="010202"/>
                </a:solidFill>
                <a:latin typeface="Times New Roman"/>
                <a:cs typeface="Times New Roman"/>
              </a:rPr>
              <a:t>q </a:t>
            </a:r>
            <a:r>
              <a:rPr dirty="0" sz="750" spc="5">
                <a:solidFill>
                  <a:srgbClr val="010202"/>
                </a:solidFill>
                <a:latin typeface="Times New Roman"/>
                <a:cs typeface="Times New Roman"/>
              </a:rPr>
              <a:t>rev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 </a:t>
            </a:r>
            <a:r>
              <a:rPr dirty="0" sz="750">
                <a:solidFill>
                  <a:srgbClr val="010202"/>
                </a:solidFill>
                <a:latin typeface="Times New Roman"/>
                <a:cs typeface="Times New Roman"/>
              </a:rPr>
              <a:t>irr</a:t>
            </a:r>
            <a:r>
              <a:rPr dirty="0" sz="750" spc="60">
                <a:solidFill>
                  <a:srgbClr val="010202"/>
                </a:solidFill>
                <a:latin typeface="Times New Roman"/>
                <a:cs typeface="Times New Roman"/>
              </a:rPr>
              <a:t> </a:t>
            </a:r>
            <a:r>
              <a:rPr dirty="0" sz="1000">
                <a:solidFill>
                  <a:srgbClr val="010202"/>
                </a:solidFill>
                <a:latin typeface="Times New Roman"/>
                <a:cs typeface="Times New Roman"/>
              </a:rPr>
              <a:t>=0.</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0"/>
              </a:spcBef>
            </a:pPr>
            <a:endParaRPr sz="1250">
              <a:latin typeface="Times New Roman"/>
              <a:cs typeface="Times New Roman"/>
            </a:endParaRPr>
          </a:p>
          <a:p>
            <a:pPr marL="2218055" marR="314960" indent="-1889760">
              <a:lnSpc>
                <a:spcPct val="103499"/>
              </a:lnSpc>
            </a:pPr>
            <a:r>
              <a:rPr dirty="0" sz="1000" b="1">
                <a:solidFill>
                  <a:srgbClr val="010202"/>
                </a:solidFill>
                <a:latin typeface="Times New Roman"/>
                <a:cs typeface="Times New Roman"/>
              </a:rPr>
              <a:t>3.7 THE </a:t>
            </a:r>
            <a:r>
              <a:rPr dirty="0" sz="1000" spc="-5" b="1">
                <a:solidFill>
                  <a:srgbClr val="010202"/>
                </a:solidFill>
                <a:latin typeface="Times New Roman"/>
                <a:cs typeface="Times New Roman"/>
              </a:rPr>
              <a:t>REVERSIBLE </a:t>
            </a:r>
            <a:r>
              <a:rPr dirty="0" sz="1000" b="1">
                <a:solidFill>
                  <a:srgbClr val="010202"/>
                </a:solidFill>
                <a:latin typeface="Times New Roman"/>
                <a:cs typeface="Times New Roman"/>
              </a:rPr>
              <a:t>ISOTHERMAL COMPRESSION OF </a:t>
            </a:r>
            <a:r>
              <a:rPr dirty="0" sz="1000" spc="-5" b="1">
                <a:solidFill>
                  <a:srgbClr val="010202"/>
                </a:solidFill>
                <a:latin typeface="Times New Roman"/>
                <a:cs typeface="Times New Roman"/>
              </a:rPr>
              <a:t>AN</a:t>
            </a:r>
            <a:r>
              <a:rPr dirty="0" sz="1000" spc="-114" b="1">
                <a:solidFill>
                  <a:srgbClr val="010202"/>
                </a:solidFill>
                <a:latin typeface="Times New Roman"/>
                <a:cs typeface="Times New Roman"/>
              </a:rPr>
              <a:t> </a:t>
            </a:r>
            <a:r>
              <a:rPr dirty="0" sz="1000" spc="-5" b="1">
                <a:solidFill>
                  <a:srgbClr val="010202"/>
                </a:solidFill>
                <a:latin typeface="Times New Roman"/>
                <a:cs typeface="Times New Roman"/>
              </a:rPr>
              <a:t>IDEAL  GAS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50800">
              <a:lnSpc>
                <a:spcPct val="100000"/>
              </a:lnSpc>
            </a:pPr>
            <a:r>
              <a:rPr dirty="0" sz="1000" spc="-30">
                <a:solidFill>
                  <a:srgbClr val="010202"/>
                </a:solidFill>
                <a:latin typeface="Times New Roman"/>
                <a:cs typeface="Times New Roman"/>
              </a:rPr>
              <a:t>Consider</a:t>
            </a:r>
            <a:r>
              <a:rPr dirty="0" sz="1000" spc="2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30">
                <a:solidFill>
                  <a:srgbClr val="010202"/>
                </a:solidFill>
                <a:latin typeface="Times New Roman"/>
                <a:cs typeface="Times New Roman"/>
              </a:rPr>
              <a:t>reversible</a:t>
            </a:r>
            <a:r>
              <a:rPr dirty="0" sz="1000" spc="25">
                <a:solidFill>
                  <a:srgbClr val="010202"/>
                </a:solidFill>
                <a:latin typeface="Times New Roman"/>
                <a:cs typeface="Times New Roman"/>
              </a:rPr>
              <a:t> </a:t>
            </a:r>
            <a:r>
              <a:rPr dirty="0" sz="1000" spc="-30">
                <a:solidFill>
                  <a:srgbClr val="010202"/>
                </a:solidFill>
                <a:latin typeface="Times New Roman"/>
                <a:cs typeface="Times New Roman"/>
              </a:rPr>
              <a:t>isothermal</a:t>
            </a:r>
            <a:r>
              <a:rPr dirty="0" sz="1000" spc="20">
                <a:solidFill>
                  <a:srgbClr val="010202"/>
                </a:solidFill>
                <a:latin typeface="Times New Roman"/>
                <a:cs typeface="Times New Roman"/>
              </a:rPr>
              <a:t> </a:t>
            </a:r>
            <a:r>
              <a:rPr dirty="0" sz="1000" spc="-30">
                <a:solidFill>
                  <a:srgbClr val="010202"/>
                </a:solidFill>
                <a:latin typeface="Times New Roman"/>
                <a:cs typeface="Times New Roman"/>
              </a:rPr>
              <a:t>compression</a:t>
            </a:r>
            <a:r>
              <a:rPr dirty="0" sz="1000" spc="2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a:solidFill>
                  <a:srgbClr val="010202"/>
                </a:solidFill>
                <a:latin typeface="Times New Roman"/>
                <a:cs typeface="Times New Roman"/>
              </a:rPr>
              <a:t>1</a:t>
            </a:r>
            <a:r>
              <a:rPr dirty="0" sz="1000" spc="20">
                <a:solidFill>
                  <a:srgbClr val="010202"/>
                </a:solidFill>
                <a:latin typeface="Times New Roman"/>
                <a:cs typeface="Times New Roman"/>
              </a:rPr>
              <a:t> </a:t>
            </a:r>
            <a:r>
              <a:rPr dirty="0" sz="1000" spc="-25">
                <a:solidFill>
                  <a:srgbClr val="010202"/>
                </a:solidFill>
                <a:latin typeface="Times New Roman"/>
                <a:cs typeface="Times New Roman"/>
              </a:rPr>
              <a:t>mole</a:t>
            </a:r>
            <a:r>
              <a:rPr dirty="0" sz="1000" spc="25">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20">
                <a:solidFill>
                  <a:srgbClr val="010202"/>
                </a:solidFill>
                <a:latin typeface="Times New Roman"/>
                <a:cs typeface="Times New Roman"/>
              </a:rPr>
              <a:t> </a:t>
            </a:r>
            <a:r>
              <a:rPr dirty="0" sz="1000" spc="-15">
                <a:solidFill>
                  <a:srgbClr val="010202"/>
                </a:solidFill>
                <a:latin typeface="Times New Roman"/>
                <a:cs typeface="Times New Roman"/>
              </a:rPr>
              <a:t>an</a:t>
            </a:r>
            <a:r>
              <a:rPr dirty="0" sz="1000" spc="20">
                <a:solidFill>
                  <a:srgbClr val="010202"/>
                </a:solidFill>
                <a:latin typeface="Times New Roman"/>
                <a:cs typeface="Times New Roman"/>
              </a:rPr>
              <a:t> </a:t>
            </a:r>
            <a:r>
              <a:rPr dirty="0" sz="1000" spc="-25">
                <a:solidFill>
                  <a:srgbClr val="010202"/>
                </a:solidFill>
                <a:latin typeface="Times New Roman"/>
                <a:cs typeface="Times New Roman"/>
              </a:rPr>
              <a:t>ideal</a:t>
            </a:r>
            <a:r>
              <a:rPr dirty="0" sz="1000" spc="25">
                <a:solidFill>
                  <a:srgbClr val="010202"/>
                </a:solidFill>
                <a:latin typeface="Times New Roman"/>
                <a:cs typeface="Times New Roman"/>
              </a:rPr>
              <a:t> </a:t>
            </a:r>
            <a:r>
              <a:rPr dirty="0" sz="1000" spc="-20">
                <a:solidFill>
                  <a:srgbClr val="010202"/>
                </a:solidFill>
                <a:latin typeface="Times New Roman"/>
                <a:cs typeface="Times New Roman"/>
              </a:rPr>
              <a:t>gas</a:t>
            </a:r>
            <a:r>
              <a:rPr dirty="0" sz="1000" spc="20">
                <a:solidFill>
                  <a:srgbClr val="010202"/>
                </a:solidFill>
                <a:latin typeface="Times New Roman"/>
                <a:cs typeface="Times New Roman"/>
              </a:rPr>
              <a:t> </a:t>
            </a:r>
            <a:r>
              <a:rPr dirty="0" sz="1000" spc="-25">
                <a:solidFill>
                  <a:srgbClr val="010202"/>
                </a:solidFill>
                <a:latin typeface="Times New Roman"/>
                <a:cs typeface="Times New Roman"/>
              </a:rPr>
              <a:t>from</a:t>
            </a:r>
            <a:r>
              <a:rPr dirty="0" sz="1000" spc="2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30">
                <a:solidFill>
                  <a:srgbClr val="010202"/>
                </a:solidFill>
                <a:latin typeface="Times New Roman"/>
                <a:cs typeface="Times New Roman"/>
              </a:rPr>
              <a:t>state</a:t>
            </a:r>
            <a:endParaRPr sz="1000">
              <a:latin typeface="Times New Roman"/>
              <a:cs typeface="Times New Roman"/>
            </a:endParaRPr>
          </a:p>
          <a:p>
            <a:pPr algn="just" marL="50800" marR="43180">
              <a:lnSpc>
                <a:spcPct val="130900"/>
              </a:lnSpc>
            </a:pPr>
            <a:r>
              <a:rPr dirty="0" sz="1000" spc="-40" i="1">
                <a:solidFill>
                  <a:srgbClr val="010202"/>
                </a:solidFill>
                <a:latin typeface="Times New Roman"/>
                <a:cs typeface="Times New Roman"/>
              </a:rPr>
              <a:t>(V</a:t>
            </a:r>
            <a:r>
              <a:rPr dirty="0" baseline="-33333" sz="1125" spc="-60" i="1">
                <a:solidFill>
                  <a:srgbClr val="010202"/>
                </a:solidFill>
                <a:latin typeface="Times New Roman"/>
                <a:cs typeface="Times New Roman"/>
              </a:rPr>
              <a:t>A</a:t>
            </a:r>
            <a:r>
              <a:rPr dirty="0" sz="1000" spc="-40" i="1">
                <a:solidFill>
                  <a:srgbClr val="010202"/>
                </a:solidFill>
                <a:latin typeface="Times New Roman"/>
                <a:cs typeface="Times New Roman"/>
              </a:rPr>
              <a:t>, </a:t>
            </a:r>
            <a:r>
              <a:rPr dirty="0" sz="1000" spc="-15" i="1">
                <a:solidFill>
                  <a:srgbClr val="010202"/>
                </a:solidFill>
                <a:latin typeface="Times New Roman"/>
                <a:cs typeface="Times New Roman"/>
              </a:rPr>
              <a:t>T) </a:t>
            </a:r>
            <a:r>
              <a:rPr dirty="0" sz="1000" spc="-10">
                <a:solidFill>
                  <a:srgbClr val="010202"/>
                </a:solidFill>
                <a:latin typeface="Times New Roman"/>
                <a:cs typeface="Times New Roman"/>
              </a:rPr>
              <a:t>to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state </a:t>
            </a:r>
            <a:r>
              <a:rPr dirty="0" sz="1000" spc="-20" i="1">
                <a:solidFill>
                  <a:srgbClr val="010202"/>
                </a:solidFill>
                <a:latin typeface="Times New Roman"/>
                <a:cs typeface="Times New Roman"/>
              </a:rPr>
              <a:t>(V</a:t>
            </a:r>
            <a:r>
              <a:rPr dirty="0" baseline="-33333" sz="1125" spc="-30" i="1">
                <a:solidFill>
                  <a:srgbClr val="010202"/>
                </a:solidFill>
                <a:latin typeface="Times New Roman"/>
                <a:cs typeface="Times New Roman"/>
              </a:rPr>
              <a:t>B</a:t>
            </a:r>
            <a:r>
              <a:rPr dirty="0" sz="1000" spc="-20" i="1">
                <a:solidFill>
                  <a:srgbClr val="010202"/>
                </a:solidFill>
                <a:latin typeface="Times New Roman"/>
                <a:cs typeface="Times New Roman"/>
              </a:rPr>
              <a:t>,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The gas </a:t>
            </a:r>
            <a:r>
              <a:rPr dirty="0" sz="1000" spc="-10">
                <a:solidFill>
                  <a:srgbClr val="010202"/>
                </a:solidFill>
                <a:latin typeface="Times New Roman"/>
                <a:cs typeface="Times New Roman"/>
              </a:rPr>
              <a:t>is </a:t>
            </a:r>
            <a:r>
              <a:rPr dirty="0" sz="1000" spc="-20">
                <a:solidFill>
                  <a:srgbClr val="010202"/>
                </a:solidFill>
                <a:latin typeface="Times New Roman"/>
                <a:cs typeface="Times New Roman"/>
              </a:rPr>
              <a:t>placed </a:t>
            </a:r>
            <a:r>
              <a:rPr dirty="0" sz="1000" spc="-10">
                <a:solidFill>
                  <a:srgbClr val="010202"/>
                </a:solidFill>
                <a:latin typeface="Times New Roman"/>
                <a:cs typeface="Times New Roman"/>
              </a:rPr>
              <a:t>in </a:t>
            </a:r>
            <a:r>
              <a:rPr dirty="0" sz="1000" spc="-20">
                <a:solidFill>
                  <a:srgbClr val="010202"/>
                </a:solidFill>
                <a:latin typeface="Times New Roman"/>
                <a:cs typeface="Times New Roman"/>
              </a:rPr>
              <a:t>thermal contact </a:t>
            </a:r>
            <a:r>
              <a:rPr dirty="0" sz="1000" spc="-15">
                <a:solidFill>
                  <a:srgbClr val="010202"/>
                </a:solidFill>
                <a:latin typeface="Times New Roman"/>
                <a:cs typeface="Times New Roman"/>
              </a:rPr>
              <a:t>with </a:t>
            </a:r>
            <a:r>
              <a:rPr dirty="0" sz="1000">
                <a:solidFill>
                  <a:srgbClr val="010202"/>
                </a:solidFill>
                <a:latin typeface="Times New Roman"/>
                <a:cs typeface="Times New Roman"/>
              </a:rPr>
              <a:t>a </a:t>
            </a:r>
            <a:r>
              <a:rPr dirty="0" sz="1000" spc="-15">
                <a:solidFill>
                  <a:srgbClr val="010202"/>
                </a:solidFill>
                <a:latin typeface="Times New Roman"/>
                <a:cs typeface="Times New Roman"/>
              </a:rPr>
              <a:t>heat </a:t>
            </a:r>
            <a:r>
              <a:rPr dirty="0" sz="1000" spc="-20">
                <a:solidFill>
                  <a:srgbClr val="010202"/>
                </a:solidFill>
                <a:latin typeface="Times New Roman"/>
                <a:cs typeface="Times New Roman"/>
              </a:rPr>
              <a:t>reservoir </a:t>
            </a:r>
            <a:r>
              <a:rPr dirty="0" sz="1000" spc="-10">
                <a:solidFill>
                  <a:srgbClr val="010202"/>
                </a:solidFill>
                <a:latin typeface="Times New Roman"/>
                <a:cs typeface="Times New Roman"/>
              </a:rPr>
              <a:t>at </a:t>
            </a:r>
            <a:r>
              <a:rPr dirty="0" sz="1000" spc="-20">
                <a:solidFill>
                  <a:srgbClr val="010202"/>
                </a:solidFill>
                <a:latin typeface="Times New Roman"/>
                <a:cs typeface="Times New Roman"/>
              </a:rPr>
              <a:t>the  </a:t>
            </a:r>
            <a:r>
              <a:rPr dirty="0" sz="1000" spc="-15">
                <a:solidFill>
                  <a:srgbClr val="010202"/>
                </a:solidFill>
                <a:latin typeface="Times New Roman"/>
                <a:cs typeface="Times New Roman"/>
              </a:rPr>
              <a:t>temperature </a:t>
            </a:r>
            <a:r>
              <a:rPr dirty="0" sz="1000" spc="-50" i="1">
                <a:solidFill>
                  <a:srgbClr val="010202"/>
                </a:solidFill>
                <a:latin typeface="Times New Roman"/>
                <a:cs typeface="Times New Roman"/>
              </a:rPr>
              <a:t>T, </a:t>
            </a:r>
            <a:r>
              <a:rPr dirty="0" sz="1000" spc="-15">
                <a:solidFill>
                  <a:srgbClr val="010202"/>
                </a:solidFill>
                <a:latin typeface="Times New Roman"/>
                <a:cs typeface="Times New Roman"/>
              </a:rPr>
              <a:t>and, </a:t>
            </a:r>
            <a:r>
              <a:rPr dirty="0" sz="1000" spc="-10">
                <a:solidFill>
                  <a:srgbClr val="010202"/>
                </a:solidFill>
                <a:latin typeface="Times New Roman"/>
                <a:cs typeface="Times New Roman"/>
              </a:rPr>
              <a:t>by </a:t>
            </a:r>
            <a:r>
              <a:rPr dirty="0" sz="1000" spc="-15">
                <a:solidFill>
                  <a:srgbClr val="010202"/>
                </a:solidFill>
                <a:latin typeface="Times New Roman"/>
                <a:cs typeface="Times New Roman"/>
              </a:rPr>
              <a:t>application </a:t>
            </a:r>
            <a:r>
              <a:rPr dirty="0" sz="1000" spc="-10">
                <a:solidFill>
                  <a:srgbClr val="010202"/>
                </a:solidFill>
                <a:latin typeface="Times New Roman"/>
                <a:cs typeface="Times New Roman"/>
              </a:rPr>
              <a:t>of </a:t>
            </a:r>
            <a:r>
              <a:rPr dirty="0" sz="1000">
                <a:solidFill>
                  <a:srgbClr val="010202"/>
                </a:solidFill>
                <a:latin typeface="Times New Roman"/>
                <a:cs typeface="Times New Roman"/>
              </a:rPr>
              <a:t>a </a:t>
            </a:r>
            <a:r>
              <a:rPr dirty="0" sz="1000" spc="-15">
                <a:solidFill>
                  <a:srgbClr val="010202"/>
                </a:solidFill>
                <a:latin typeface="Times New Roman"/>
                <a:cs typeface="Times New Roman"/>
              </a:rPr>
              <a:t>falling weight, </a:t>
            </a:r>
            <a:r>
              <a:rPr dirty="0" sz="1000" spc="-10">
                <a:solidFill>
                  <a:srgbClr val="010202"/>
                </a:solidFill>
                <a:latin typeface="Times New Roman"/>
                <a:cs typeface="Times New Roman"/>
              </a:rPr>
              <a:t>the gas is </a:t>
            </a:r>
            <a:r>
              <a:rPr dirty="0" sz="1000" spc="-15">
                <a:solidFill>
                  <a:srgbClr val="010202"/>
                </a:solidFill>
                <a:latin typeface="Times New Roman"/>
                <a:cs typeface="Times New Roman"/>
              </a:rPr>
              <a:t>compressed slowly enough  </a:t>
            </a:r>
            <a:r>
              <a:rPr dirty="0" sz="1000" spc="-30">
                <a:solidFill>
                  <a:srgbClr val="010202"/>
                </a:solidFill>
                <a:latin typeface="Times New Roman"/>
                <a:cs typeface="Times New Roman"/>
              </a:rPr>
              <a:t>that, </a:t>
            </a:r>
            <a:r>
              <a:rPr dirty="0" sz="1000" spc="-20">
                <a:solidFill>
                  <a:srgbClr val="010202"/>
                </a:solidFill>
                <a:latin typeface="Times New Roman"/>
                <a:cs typeface="Times New Roman"/>
              </a:rPr>
              <a:t>at </a:t>
            </a:r>
            <a:r>
              <a:rPr dirty="0" sz="1000" spc="-25">
                <a:solidFill>
                  <a:srgbClr val="010202"/>
                </a:solidFill>
                <a:latin typeface="Times New Roman"/>
                <a:cs typeface="Times New Roman"/>
              </a:rPr>
              <a:t>all </a:t>
            </a:r>
            <a:r>
              <a:rPr dirty="0" sz="1000" spc="-30">
                <a:solidFill>
                  <a:srgbClr val="010202"/>
                </a:solidFill>
                <a:latin typeface="Times New Roman"/>
                <a:cs typeface="Times New Roman"/>
              </a:rPr>
              <a:t>times during </a:t>
            </a:r>
            <a:r>
              <a:rPr dirty="0" sz="1000" spc="-25">
                <a:solidFill>
                  <a:srgbClr val="010202"/>
                </a:solidFill>
                <a:latin typeface="Times New Roman"/>
                <a:cs typeface="Times New Roman"/>
              </a:rPr>
              <a:t>its </a:t>
            </a:r>
            <a:r>
              <a:rPr dirty="0" sz="1000" spc="-35">
                <a:solidFill>
                  <a:srgbClr val="010202"/>
                </a:solidFill>
                <a:latin typeface="Times New Roman"/>
                <a:cs typeface="Times New Roman"/>
              </a:rPr>
              <a:t>compression, </a:t>
            </a:r>
            <a:r>
              <a:rPr dirty="0" sz="1000" spc="-25">
                <a:solidFill>
                  <a:srgbClr val="010202"/>
                </a:solidFill>
                <a:latin typeface="Times New Roman"/>
                <a:cs typeface="Times New Roman"/>
              </a:rPr>
              <a:t>the </a:t>
            </a:r>
            <a:r>
              <a:rPr dirty="0" sz="1000" spc="-35">
                <a:solidFill>
                  <a:srgbClr val="010202"/>
                </a:solidFill>
                <a:latin typeface="Times New Roman"/>
                <a:cs typeface="Times New Roman"/>
              </a:rPr>
              <a:t>pressure </a:t>
            </a:r>
            <a:r>
              <a:rPr dirty="0" sz="1000" spc="-30">
                <a:solidFill>
                  <a:srgbClr val="010202"/>
                </a:solidFill>
                <a:latin typeface="Times New Roman"/>
                <a:cs typeface="Times New Roman"/>
              </a:rPr>
              <a:t>exerted </a:t>
            </a:r>
            <a:r>
              <a:rPr dirty="0" sz="1000" spc="-20">
                <a:solidFill>
                  <a:srgbClr val="010202"/>
                </a:solidFill>
                <a:latin typeface="Times New Roman"/>
                <a:cs typeface="Times New Roman"/>
              </a:rPr>
              <a:t>on </a:t>
            </a:r>
            <a:r>
              <a:rPr dirty="0" sz="1000" spc="-25">
                <a:solidFill>
                  <a:srgbClr val="010202"/>
                </a:solidFill>
                <a:latin typeface="Times New Roman"/>
                <a:cs typeface="Times New Roman"/>
              </a:rPr>
              <a:t>the gas </a:t>
            </a:r>
            <a:r>
              <a:rPr dirty="0" sz="1000" spc="-20">
                <a:solidFill>
                  <a:srgbClr val="010202"/>
                </a:solidFill>
                <a:latin typeface="Times New Roman"/>
                <a:cs typeface="Times New Roman"/>
              </a:rPr>
              <a:t>is </a:t>
            </a:r>
            <a:r>
              <a:rPr dirty="0" sz="1000" spc="-30">
                <a:solidFill>
                  <a:srgbClr val="010202"/>
                </a:solidFill>
                <a:latin typeface="Times New Roman"/>
                <a:cs typeface="Times New Roman"/>
              </a:rPr>
              <a:t>only </a:t>
            </a:r>
            <a:r>
              <a:rPr dirty="0" sz="1000" spc="-35">
                <a:solidFill>
                  <a:srgbClr val="010202"/>
                </a:solidFill>
                <a:latin typeface="Times New Roman"/>
                <a:cs typeface="Times New Roman"/>
              </a:rPr>
              <a:t>infinitesimal-  </a:t>
            </a:r>
            <a:r>
              <a:rPr dirty="0" sz="1000" spc="-5">
                <a:solidFill>
                  <a:srgbClr val="010202"/>
                </a:solidFill>
                <a:latin typeface="Times New Roman"/>
                <a:cs typeface="Times New Roman"/>
              </a:rPr>
              <a:t>ly greater than the instantaneous pressure of the gas,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inst</a:t>
            </a:r>
            <a:r>
              <a:rPr dirty="0" sz="1000" spc="-5">
                <a:solidFill>
                  <a:srgbClr val="010202"/>
                </a:solidFill>
                <a:latin typeface="Times New Roman"/>
                <a:cs typeface="Times New Roman"/>
              </a:rPr>
              <a:t>, where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inst</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RT/V</a:t>
            </a:r>
            <a:r>
              <a:rPr dirty="0" baseline="-33333" sz="1125" spc="-7">
                <a:solidFill>
                  <a:srgbClr val="010202"/>
                </a:solidFill>
                <a:latin typeface="Times New Roman"/>
                <a:cs typeface="Times New Roman"/>
              </a:rPr>
              <a:t>inst</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state of the gas thus lies, at all times, on a section at the constant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of  the </a:t>
            </a:r>
            <a:r>
              <a:rPr dirty="0" sz="1000" spc="-15" i="1">
                <a:solidFill>
                  <a:srgbClr val="010202"/>
                </a:solidFill>
                <a:latin typeface="Times New Roman"/>
                <a:cs typeface="Times New Roman"/>
              </a:rPr>
              <a:t>P-V-T </a:t>
            </a:r>
            <a:r>
              <a:rPr dirty="0" sz="1000">
                <a:solidFill>
                  <a:srgbClr val="010202"/>
                </a:solidFill>
                <a:latin typeface="Times New Roman"/>
                <a:cs typeface="Times New Roman"/>
              </a:rPr>
              <a:t>surface (Figs 1.1 and </a:t>
            </a:r>
            <a:r>
              <a:rPr dirty="0" sz="1000" spc="-5">
                <a:solidFill>
                  <a:srgbClr val="010202"/>
                </a:solidFill>
                <a:latin typeface="Times New Roman"/>
                <a:cs typeface="Times New Roman"/>
              </a:rPr>
              <a:t>1.3</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and hence the gas passes through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continuum of  </a:t>
            </a:r>
            <a:r>
              <a:rPr dirty="0" sz="1000" spc="-30">
                <a:solidFill>
                  <a:srgbClr val="010202"/>
                </a:solidFill>
                <a:latin typeface="Times New Roman"/>
                <a:cs typeface="Times New Roman"/>
              </a:rPr>
              <a:t>equilibrium </a:t>
            </a:r>
            <a:r>
              <a:rPr dirty="0" sz="1000" spc="-25">
                <a:solidFill>
                  <a:srgbClr val="010202"/>
                </a:solidFill>
                <a:latin typeface="Times New Roman"/>
                <a:cs typeface="Times New Roman"/>
              </a:rPr>
              <a:t>states </a:t>
            </a:r>
            <a:r>
              <a:rPr dirty="0" sz="1000" spc="-15">
                <a:solidFill>
                  <a:srgbClr val="010202"/>
                </a:solidFill>
                <a:latin typeface="Times New Roman"/>
                <a:cs typeface="Times New Roman"/>
              </a:rPr>
              <a:t>in </a:t>
            </a:r>
            <a:r>
              <a:rPr dirty="0" sz="1000" spc="-25">
                <a:solidFill>
                  <a:srgbClr val="010202"/>
                </a:solidFill>
                <a:latin typeface="Times New Roman"/>
                <a:cs typeface="Times New Roman"/>
              </a:rPr>
              <a:t>going from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state </a:t>
            </a:r>
            <a:r>
              <a:rPr dirty="0" sz="1000" spc="-30" i="1">
                <a:solidFill>
                  <a:srgbClr val="010202"/>
                </a:solidFill>
                <a:latin typeface="Times New Roman"/>
                <a:cs typeface="Times New Roman"/>
              </a:rPr>
              <a:t>(V</a:t>
            </a:r>
            <a:r>
              <a:rPr dirty="0" baseline="-33333" sz="1125" spc="-44" i="1">
                <a:solidFill>
                  <a:srgbClr val="010202"/>
                </a:solidFill>
                <a:latin typeface="Times New Roman"/>
                <a:cs typeface="Times New Roman"/>
              </a:rPr>
              <a:t>A</a:t>
            </a:r>
            <a:r>
              <a:rPr dirty="0" sz="1000" spc="-30" i="1">
                <a:solidFill>
                  <a:srgbClr val="010202"/>
                </a:solidFill>
                <a:latin typeface="Times New Roman"/>
                <a:cs typeface="Times New Roman"/>
              </a:rPr>
              <a:t>, </a:t>
            </a:r>
            <a:r>
              <a:rPr dirty="0" sz="1000" spc="-20" i="1">
                <a:solidFill>
                  <a:srgbClr val="010202"/>
                </a:solidFill>
                <a:latin typeface="Times New Roman"/>
                <a:cs typeface="Times New Roman"/>
              </a:rPr>
              <a:t>T) </a:t>
            </a:r>
            <a:r>
              <a:rPr dirty="0" sz="1000" spc="-15">
                <a:solidFill>
                  <a:srgbClr val="010202"/>
                </a:solidFill>
                <a:latin typeface="Times New Roman"/>
                <a:cs typeface="Times New Roman"/>
              </a:rPr>
              <a:t>to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state </a:t>
            </a:r>
            <a:r>
              <a:rPr dirty="0" sz="1000" spc="-25" i="1">
                <a:solidFill>
                  <a:srgbClr val="010202"/>
                </a:solidFill>
                <a:latin typeface="Times New Roman"/>
                <a:cs typeface="Times New Roman"/>
              </a:rPr>
              <a:t>(V</a:t>
            </a:r>
            <a:r>
              <a:rPr dirty="0" baseline="-33333" sz="1125" spc="-37" i="1">
                <a:solidFill>
                  <a:srgbClr val="010202"/>
                </a:solidFill>
                <a:latin typeface="Times New Roman"/>
                <a:cs typeface="Times New Roman"/>
              </a:rPr>
              <a:t>B</a:t>
            </a:r>
            <a:r>
              <a:rPr dirty="0" sz="1000" spc="-25" i="1">
                <a:solidFill>
                  <a:srgbClr val="010202"/>
                </a:solidFill>
                <a:latin typeface="Times New Roman"/>
                <a:cs typeface="Times New Roman"/>
              </a:rPr>
              <a:t>, T). </a:t>
            </a:r>
            <a:r>
              <a:rPr dirty="0" sz="1000" spc="-20">
                <a:solidFill>
                  <a:srgbClr val="010202"/>
                </a:solidFill>
                <a:latin typeface="Times New Roman"/>
                <a:cs typeface="Times New Roman"/>
              </a:rPr>
              <a:t>As the gas </a:t>
            </a:r>
            <a:r>
              <a:rPr dirty="0" sz="1000" spc="-15">
                <a:solidFill>
                  <a:srgbClr val="010202"/>
                </a:solidFill>
                <a:latin typeface="Times New Roman"/>
                <a:cs typeface="Times New Roman"/>
              </a:rPr>
              <a:t>is </a:t>
            </a:r>
            <a:r>
              <a:rPr dirty="0" sz="1000" spc="-25">
                <a:solidFill>
                  <a:srgbClr val="010202"/>
                </a:solidFill>
                <a:latin typeface="Times New Roman"/>
                <a:cs typeface="Times New Roman"/>
              </a:rPr>
              <a:t>never </a:t>
            </a:r>
            <a:r>
              <a:rPr dirty="0" sz="1000" spc="-20">
                <a:solidFill>
                  <a:srgbClr val="010202"/>
                </a:solidFill>
                <a:latin typeface="Times New Roman"/>
                <a:cs typeface="Times New Roman"/>
              </a:rPr>
              <a:t>out </a:t>
            </a:r>
            <a:r>
              <a:rPr dirty="0" sz="1000" spc="-30">
                <a:solidFill>
                  <a:srgbClr val="010202"/>
                </a:solidFill>
                <a:latin typeface="Times New Roman"/>
                <a:cs typeface="Times New Roman"/>
              </a:rPr>
              <a:t>of  equilibrium, </a:t>
            </a:r>
            <a:r>
              <a:rPr dirty="0" sz="1000" spc="-25">
                <a:solidFill>
                  <a:srgbClr val="010202"/>
                </a:solidFill>
                <a:latin typeface="Times New Roman"/>
                <a:cs typeface="Times New Roman"/>
              </a:rPr>
              <a:t>i.e.,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process </a:t>
            </a:r>
            <a:r>
              <a:rPr dirty="0" sz="1000" spc="-15">
                <a:solidFill>
                  <a:srgbClr val="010202"/>
                </a:solidFill>
                <a:latin typeface="Times New Roman"/>
                <a:cs typeface="Times New Roman"/>
              </a:rPr>
              <a:t>is </a:t>
            </a:r>
            <a:r>
              <a:rPr dirty="0" sz="1000" spc="-30">
                <a:solidFill>
                  <a:srgbClr val="010202"/>
                </a:solidFill>
                <a:latin typeface="Times New Roman"/>
                <a:cs typeface="Times New Roman"/>
              </a:rPr>
              <a:t>reversible, </a:t>
            </a:r>
            <a:r>
              <a:rPr dirty="0" sz="1000" spc="-15">
                <a:solidFill>
                  <a:srgbClr val="010202"/>
                </a:solidFill>
                <a:latin typeface="Times New Roman"/>
                <a:cs typeface="Times New Roman"/>
              </a:rPr>
              <a:t>no </a:t>
            </a:r>
            <a:r>
              <a:rPr dirty="0" sz="1000" spc="-30">
                <a:solidFill>
                  <a:srgbClr val="010202"/>
                </a:solidFill>
                <a:latin typeface="Times New Roman"/>
                <a:cs typeface="Times New Roman"/>
              </a:rPr>
              <a:t>degradation </a:t>
            </a:r>
            <a:r>
              <a:rPr dirty="0" sz="1000" spc="-25">
                <a:solidFill>
                  <a:srgbClr val="010202"/>
                </a:solidFill>
                <a:latin typeface="Times New Roman"/>
                <a:cs typeface="Times New Roman"/>
              </a:rPr>
              <a:t>occurs, </a:t>
            </a:r>
            <a:r>
              <a:rPr dirty="0" sz="1000" spc="-20">
                <a:solidFill>
                  <a:srgbClr val="010202"/>
                </a:solidFill>
                <a:latin typeface="Times New Roman"/>
                <a:cs typeface="Times New Roman"/>
              </a:rPr>
              <a:t>and </a:t>
            </a:r>
            <a:r>
              <a:rPr dirty="0" sz="1000" spc="-25">
                <a:solidFill>
                  <a:srgbClr val="010202"/>
                </a:solidFill>
                <a:latin typeface="Times New Roman"/>
                <a:cs typeface="Times New Roman"/>
              </a:rPr>
              <a:t>thus </a:t>
            </a:r>
            <a:r>
              <a:rPr dirty="0" sz="1000" spc="-30">
                <a:solidFill>
                  <a:srgbClr val="010202"/>
                </a:solidFill>
                <a:latin typeface="Times New Roman"/>
                <a:cs typeface="Times New Roman"/>
              </a:rPr>
              <a:t>entropy </a:t>
            </a:r>
            <a:r>
              <a:rPr dirty="0" sz="1000" spc="-15">
                <a:solidFill>
                  <a:srgbClr val="010202"/>
                </a:solidFill>
                <a:latin typeface="Times New Roman"/>
                <a:cs typeface="Times New Roman"/>
              </a:rPr>
              <a:t>is </a:t>
            </a:r>
            <a:r>
              <a:rPr dirty="0" sz="1000" spc="-20">
                <a:solidFill>
                  <a:srgbClr val="010202"/>
                </a:solidFill>
                <a:latin typeface="Times New Roman"/>
                <a:cs typeface="Times New Roman"/>
              </a:rPr>
              <a:t>not </a:t>
            </a:r>
            <a:r>
              <a:rPr dirty="0" sz="1000" spc="-30">
                <a:solidFill>
                  <a:srgbClr val="010202"/>
                </a:solidFill>
                <a:latin typeface="Times New Roman"/>
                <a:cs typeface="Times New Roman"/>
              </a:rPr>
              <a:t>cre-  </a:t>
            </a:r>
            <a:r>
              <a:rPr dirty="0" sz="1000" spc="-20">
                <a:solidFill>
                  <a:srgbClr val="010202"/>
                </a:solidFill>
                <a:latin typeface="Times New Roman"/>
                <a:cs typeface="Times New Roman"/>
              </a:rPr>
              <a:t>ated. Entropy </a:t>
            </a:r>
            <a:r>
              <a:rPr dirty="0" sz="1000" spc="-10">
                <a:solidFill>
                  <a:srgbClr val="010202"/>
                </a:solidFill>
                <a:latin typeface="Times New Roman"/>
                <a:cs typeface="Times New Roman"/>
              </a:rPr>
              <a:t>is </a:t>
            </a:r>
            <a:r>
              <a:rPr dirty="0" sz="1000" spc="-20">
                <a:solidFill>
                  <a:srgbClr val="010202"/>
                </a:solidFill>
                <a:latin typeface="Times New Roman"/>
                <a:cs typeface="Times New Roman"/>
              </a:rPr>
              <a:t>simply transferred </a:t>
            </a:r>
            <a:r>
              <a:rPr dirty="0" sz="1000" spc="-15">
                <a:solidFill>
                  <a:srgbClr val="010202"/>
                </a:solidFill>
                <a:latin typeface="Times New Roman"/>
                <a:cs typeface="Times New Roman"/>
              </a:rPr>
              <a:t>from the gas </a:t>
            </a:r>
            <a:r>
              <a:rPr dirty="0" sz="1000" spc="-10">
                <a:solidFill>
                  <a:srgbClr val="010202"/>
                </a:solidFill>
                <a:latin typeface="Times New Roman"/>
                <a:cs typeface="Times New Roman"/>
              </a:rPr>
              <a:t>to </a:t>
            </a:r>
            <a:r>
              <a:rPr dirty="0" sz="1000" spc="-15">
                <a:solidFill>
                  <a:srgbClr val="010202"/>
                </a:solidFill>
                <a:latin typeface="Times New Roman"/>
                <a:cs typeface="Times New Roman"/>
              </a:rPr>
              <a:t>the heat </a:t>
            </a:r>
            <a:r>
              <a:rPr dirty="0" sz="1000" spc="-25">
                <a:solidFill>
                  <a:srgbClr val="010202"/>
                </a:solidFill>
                <a:latin typeface="Times New Roman"/>
                <a:cs typeface="Times New Roman"/>
              </a:rPr>
              <a:t>reservoir, </a:t>
            </a:r>
            <a:r>
              <a:rPr dirty="0" sz="1000" spc="-20">
                <a:solidFill>
                  <a:srgbClr val="010202"/>
                </a:solidFill>
                <a:latin typeface="Times New Roman"/>
                <a:cs typeface="Times New Roman"/>
              </a:rPr>
              <a:t>where </a:t>
            </a:r>
            <a:r>
              <a:rPr dirty="0" sz="1000" spc="-10">
                <a:solidFill>
                  <a:srgbClr val="010202"/>
                </a:solidFill>
                <a:latin typeface="Times New Roman"/>
                <a:cs typeface="Times New Roman"/>
              </a:rPr>
              <a:t>it is </a:t>
            </a:r>
            <a:r>
              <a:rPr dirty="0" sz="1000" spc="-20">
                <a:solidFill>
                  <a:srgbClr val="010202"/>
                </a:solidFill>
                <a:latin typeface="Times New Roman"/>
                <a:cs typeface="Times New Roman"/>
              </a:rPr>
              <a:t>measured  </a:t>
            </a:r>
            <a:r>
              <a:rPr dirty="0" sz="1000" spc="-5">
                <a:solidFill>
                  <a:srgbClr val="010202"/>
                </a:solidFill>
                <a:latin typeface="Times New Roman"/>
                <a:cs typeface="Times New Roman"/>
              </a:rPr>
              <a:t>as the heat entering divided by the temperature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 compression is conducted is  </a:t>
            </a:r>
            <a:r>
              <a:rPr dirty="0" sz="1000" spc="-30">
                <a:solidFill>
                  <a:srgbClr val="010202"/>
                </a:solidFill>
                <a:latin typeface="Times New Roman"/>
                <a:cs typeface="Times New Roman"/>
              </a:rPr>
              <a:t>othermally,</a:t>
            </a:r>
            <a:r>
              <a:rPr dirty="0" sz="1000" spc="70">
                <a:solidFill>
                  <a:srgbClr val="010202"/>
                </a:solidFill>
                <a:latin typeface="Times New Roman"/>
                <a:cs typeface="Times New Roman"/>
              </a:rPr>
              <a:t> </a:t>
            </a:r>
            <a:r>
              <a:rPr dirty="0" sz="1000" spc="-20">
                <a:solidFill>
                  <a:srgbClr val="010202"/>
                </a:solidFill>
                <a:latin typeface="Times New Roman"/>
                <a:cs typeface="Times New Roman"/>
              </a:rPr>
              <a:t>O</a:t>
            </a:r>
            <a:r>
              <a:rPr dirty="0" sz="1000" spc="-20" i="1">
                <a:solidFill>
                  <a:srgbClr val="010202"/>
                </a:solidFill>
                <a:latin typeface="Times New Roman"/>
                <a:cs typeface="Times New Roman"/>
              </a:rPr>
              <a:t>U</a:t>
            </a:r>
            <a:r>
              <a:rPr dirty="0" sz="1000" spc="-20">
                <a:solidFill>
                  <a:srgbClr val="010202"/>
                </a:solidFill>
                <a:latin typeface="Times New Roman"/>
                <a:cs typeface="Times New Roman"/>
              </a:rPr>
              <a:t>=0</a:t>
            </a:r>
            <a:r>
              <a:rPr dirty="0" sz="1000" spc="75">
                <a:solidFill>
                  <a:srgbClr val="010202"/>
                </a:solidFill>
                <a:latin typeface="Times New Roman"/>
                <a:cs typeface="Times New Roman"/>
              </a:rPr>
              <a:t> </a:t>
            </a:r>
            <a:r>
              <a:rPr dirty="0" sz="1000" spc="-20">
                <a:solidFill>
                  <a:srgbClr val="010202"/>
                </a:solidFill>
                <a:latin typeface="Times New Roman"/>
                <a:cs typeface="Times New Roman"/>
              </a:rPr>
              <a:t>and</a:t>
            </a:r>
            <a:r>
              <a:rPr dirty="0" sz="1000" spc="70">
                <a:solidFill>
                  <a:srgbClr val="010202"/>
                </a:solidFill>
                <a:latin typeface="Times New Roman"/>
                <a:cs typeface="Times New Roman"/>
              </a:rPr>
              <a:t> </a:t>
            </a:r>
            <a:r>
              <a:rPr dirty="0" sz="1000" spc="-20">
                <a:solidFill>
                  <a:srgbClr val="010202"/>
                </a:solidFill>
                <a:latin typeface="Times New Roman"/>
                <a:cs typeface="Times New Roman"/>
              </a:rPr>
              <a:t>thus</a:t>
            </a:r>
            <a:r>
              <a:rPr dirty="0" sz="1000" spc="7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20">
                <a:solidFill>
                  <a:srgbClr val="010202"/>
                </a:solidFill>
                <a:latin typeface="Times New Roman"/>
                <a:cs typeface="Times New Roman"/>
              </a:rPr>
              <a:t>work</a:t>
            </a:r>
            <a:r>
              <a:rPr dirty="0" sz="1000" spc="70">
                <a:solidFill>
                  <a:srgbClr val="010202"/>
                </a:solidFill>
                <a:latin typeface="Times New Roman"/>
                <a:cs typeface="Times New Roman"/>
              </a:rPr>
              <a:t> </a:t>
            </a:r>
            <a:r>
              <a:rPr dirty="0" sz="1000" spc="-20">
                <a:solidFill>
                  <a:srgbClr val="010202"/>
                </a:solidFill>
                <a:latin typeface="Times New Roman"/>
                <a:cs typeface="Times New Roman"/>
              </a:rPr>
              <a:t>done</a:t>
            </a:r>
            <a:r>
              <a:rPr dirty="0" sz="1000" spc="75">
                <a:solidFill>
                  <a:srgbClr val="010202"/>
                </a:solidFill>
                <a:latin typeface="Times New Roman"/>
                <a:cs typeface="Times New Roman"/>
              </a:rPr>
              <a:t> </a:t>
            </a:r>
            <a:r>
              <a:rPr dirty="0" sz="1000" spc="-15">
                <a:solidFill>
                  <a:srgbClr val="010202"/>
                </a:solidFill>
                <a:latin typeface="Times New Roman"/>
                <a:cs typeface="Times New Roman"/>
              </a:rPr>
              <a:t>on</a:t>
            </a:r>
            <a:r>
              <a:rPr dirty="0" sz="1000" spc="7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spc="-25">
                <a:solidFill>
                  <a:srgbClr val="010202"/>
                </a:solidFill>
                <a:latin typeface="Times New Roman"/>
                <a:cs typeface="Times New Roman"/>
              </a:rPr>
              <a:t>gas=the</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heat</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withdrawn</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from</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gas,</a:t>
            </a:r>
            <a:r>
              <a:rPr dirty="0" sz="1000" spc="-45">
                <a:solidFill>
                  <a:srgbClr val="010202"/>
                </a:solidFill>
                <a:latin typeface="Times New Roman"/>
                <a:cs typeface="Times New Roman"/>
              </a:rPr>
              <a:t> </a:t>
            </a:r>
            <a:r>
              <a:rPr dirty="0" sz="1000" spc="-25">
                <a:solidFill>
                  <a:srgbClr val="010202"/>
                </a:solidFill>
                <a:latin typeface="Times New Roman"/>
                <a:cs typeface="Times New Roman"/>
              </a:rPr>
              <a:t>i.e.,</a:t>
            </a:r>
            <a:endParaRPr sz="1000">
              <a:latin typeface="Times New Roman"/>
              <a:cs typeface="Times New Roman"/>
            </a:endParaRPr>
          </a:p>
          <a:p>
            <a:pPr algn="just" marL="59055" marR="73025">
              <a:lnSpc>
                <a:spcPct val="101800"/>
              </a:lnSpc>
              <a:spcBef>
                <a:spcPts val="434"/>
              </a:spcBef>
            </a:pPr>
            <a:r>
              <a:rPr dirty="0" sz="900" spc="-15">
                <a:solidFill>
                  <a:srgbClr val="010202"/>
                </a:solidFill>
                <a:latin typeface="Times New Roman"/>
                <a:cs typeface="Times New Roman"/>
              </a:rPr>
              <a:t>*The</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pertinent</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feature</a:t>
            </a:r>
            <a:r>
              <a:rPr dirty="0" sz="900" spc="-65">
                <a:solidFill>
                  <a:srgbClr val="010202"/>
                </a:solidFill>
                <a:latin typeface="Times New Roman"/>
                <a:cs typeface="Times New Roman"/>
              </a:rPr>
              <a:t> </a:t>
            </a:r>
            <a:r>
              <a:rPr dirty="0" sz="900" spc="-10">
                <a:solidFill>
                  <a:srgbClr val="010202"/>
                </a:solidFill>
                <a:latin typeface="Times New Roman"/>
                <a:cs typeface="Times New Roman"/>
              </a:rPr>
              <a:t>of</a:t>
            </a:r>
            <a:r>
              <a:rPr dirty="0" sz="900" spc="-65">
                <a:solidFill>
                  <a:srgbClr val="010202"/>
                </a:solidFill>
                <a:latin typeface="Times New Roman"/>
                <a:cs typeface="Times New Roman"/>
              </a:rPr>
              <a:t> </a:t>
            </a:r>
            <a:r>
              <a:rPr dirty="0" sz="900">
                <a:solidFill>
                  <a:srgbClr val="010202"/>
                </a:solidFill>
                <a:latin typeface="Times New Roman"/>
                <a:cs typeface="Times New Roman"/>
              </a:rPr>
              <a:t>a</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constant-temperature</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heat</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reservoir</a:t>
            </a:r>
            <a:r>
              <a:rPr dirty="0" sz="900" spc="-65">
                <a:solidFill>
                  <a:srgbClr val="010202"/>
                </a:solidFill>
                <a:latin typeface="Times New Roman"/>
                <a:cs typeface="Times New Roman"/>
              </a:rPr>
              <a:t> </a:t>
            </a:r>
            <a:r>
              <a:rPr dirty="0" sz="900" spc="-10">
                <a:solidFill>
                  <a:srgbClr val="010202"/>
                </a:solidFill>
                <a:latin typeface="Times New Roman"/>
                <a:cs typeface="Times New Roman"/>
              </a:rPr>
              <a:t>is</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that</a:t>
            </a:r>
            <a:r>
              <a:rPr dirty="0" sz="900" spc="-65">
                <a:solidFill>
                  <a:srgbClr val="010202"/>
                </a:solidFill>
                <a:latin typeface="Times New Roman"/>
                <a:cs typeface="Times New Roman"/>
              </a:rPr>
              <a:t> </a:t>
            </a:r>
            <a:r>
              <a:rPr dirty="0" sz="900" spc="-10">
                <a:solidFill>
                  <a:srgbClr val="010202"/>
                </a:solidFill>
                <a:latin typeface="Times New Roman"/>
                <a:cs typeface="Times New Roman"/>
              </a:rPr>
              <a:t>it</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experiences</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only</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heat</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effects</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and  </a:t>
            </a:r>
            <a:r>
              <a:rPr dirty="0" sz="900" spc="-30">
                <a:solidFill>
                  <a:srgbClr val="010202"/>
                </a:solidFill>
                <a:latin typeface="Times New Roman"/>
                <a:cs typeface="Times New Roman"/>
              </a:rPr>
              <a:t>neither</a:t>
            </a:r>
            <a:r>
              <a:rPr dirty="0" sz="900" spc="-85">
                <a:solidFill>
                  <a:srgbClr val="010202"/>
                </a:solidFill>
                <a:latin typeface="Times New Roman"/>
                <a:cs typeface="Times New Roman"/>
              </a:rPr>
              <a:t> </a:t>
            </a:r>
            <a:r>
              <a:rPr dirty="0" sz="900" spc="-30">
                <a:solidFill>
                  <a:srgbClr val="010202"/>
                </a:solidFill>
                <a:latin typeface="Times New Roman"/>
                <a:cs typeface="Times New Roman"/>
              </a:rPr>
              <a:t>performs</a:t>
            </a:r>
            <a:r>
              <a:rPr dirty="0" sz="900" spc="-80">
                <a:solidFill>
                  <a:srgbClr val="010202"/>
                </a:solidFill>
                <a:latin typeface="Times New Roman"/>
                <a:cs typeface="Times New Roman"/>
              </a:rPr>
              <a:t> </a:t>
            </a:r>
            <a:r>
              <a:rPr dirty="0" sz="900" spc="-25">
                <a:solidFill>
                  <a:srgbClr val="010202"/>
                </a:solidFill>
                <a:latin typeface="Times New Roman"/>
                <a:cs typeface="Times New Roman"/>
              </a:rPr>
              <a:t>work</a:t>
            </a:r>
            <a:r>
              <a:rPr dirty="0" sz="900" spc="-80">
                <a:solidFill>
                  <a:srgbClr val="010202"/>
                </a:solidFill>
                <a:latin typeface="Times New Roman"/>
                <a:cs typeface="Times New Roman"/>
              </a:rPr>
              <a:t> </a:t>
            </a:r>
            <a:r>
              <a:rPr dirty="0" sz="900" spc="-20">
                <a:solidFill>
                  <a:srgbClr val="010202"/>
                </a:solidFill>
                <a:latin typeface="Times New Roman"/>
                <a:cs typeface="Times New Roman"/>
              </a:rPr>
              <a:t>nor</a:t>
            </a:r>
            <a:r>
              <a:rPr dirty="0" sz="900" spc="-80">
                <a:solidFill>
                  <a:srgbClr val="010202"/>
                </a:solidFill>
                <a:latin typeface="Times New Roman"/>
                <a:cs typeface="Times New Roman"/>
              </a:rPr>
              <a:t> </a:t>
            </a:r>
            <a:r>
              <a:rPr dirty="0" sz="900" spc="-20">
                <a:solidFill>
                  <a:srgbClr val="010202"/>
                </a:solidFill>
                <a:latin typeface="Times New Roman"/>
                <a:cs typeface="Times New Roman"/>
              </a:rPr>
              <a:t>has</a:t>
            </a:r>
            <a:r>
              <a:rPr dirty="0" sz="900" spc="-80">
                <a:solidFill>
                  <a:srgbClr val="010202"/>
                </a:solidFill>
                <a:latin typeface="Times New Roman"/>
                <a:cs typeface="Times New Roman"/>
              </a:rPr>
              <a:t> </a:t>
            </a:r>
            <a:r>
              <a:rPr dirty="0" sz="900" spc="-25">
                <a:solidFill>
                  <a:srgbClr val="010202"/>
                </a:solidFill>
                <a:latin typeface="Times New Roman"/>
                <a:cs typeface="Times New Roman"/>
              </a:rPr>
              <a:t>work</a:t>
            </a:r>
            <a:r>
              <a:rPr dirty="0" sz="900" spc="-80">
                <a:solidFill>
                  <a:srgbClr val="010202"/>
                </a:solidFill>
                <a:latin typeface="Times New Roman"/>
                <a:cs typeface="Times New Roman"/>
              </a:rPr>
              <a:t> </a:t>
            </a:r>
            <a:r>
              <a:rPr dirty="0" sz="900" spc="-30">
                <a:solidFill>
                  <a:srgbClr val="010202"/>
                </a:solidFill>
                <a:latin typeface="Times New Roman"/>
                <a:cs typeface="Times New Roman"/>
              </a:rPr>
              <a:t>performed</a:t>
            </a:r>
            <a:r>
              <a:rPr dirty="0" sz="900" spc="-80">
                <a:solidFill>
                  <a:srgbClr val="010202"/>
                </a:solidFill>
                <a:latin typeface="Times New Roman"/>
                <a:cs typeface="Times New Roman"/>
              </a:rPr>
              <a:t> </a:t>
            </a:r>
            <a:r>
              <a:rPr dirty="0" sz="900" spc="-15">
                <a:solidFill>
                  <a:srgbClr val="010202"/>
                </a:solidFill>
                <a:latin typeface="Times New Roman"/>
                <a:cs typeface="Times New Roman"/>
              </a:rPr>
              <a:t>on</a:t>
            </a:r>
            <a:r>
              <a:rPr dirty="0" sz="900" spc="-80">
                <a:solidFill>
                  <a:srgbClr val="010202"/>
                </a:solidFill>
                <a:latin typeface="Times New Roman"/>
                <a:cs typeface="Times New Roman"/>
              </a:rPr>
              <a:t> </a:t>
            </a:r>
            <a:r>
              <a:rPr dirty="0" sz="900" spc="-20">
                <a:solidFill>
                  <a:srgbClr val="010202"/>
                </a:solidFill>
                <a:latin typeface="Times New Roman"/>
                <a:cs typeface="Times New Roman"/>
              </a:rPr>
              <a:t>it.</a:t>
            </a:r>
            <a:r>
              <a:rPr dirty="0" sz="900" spc="-80">
                <a:solidFill>
                  <a:srgbClr val="010202"/>
                </a:solidFill>
                <a:latin typeface="Times New Roman"/>
                <a:cs typeface="Times New Roman"/>
              </a:rPr>
              <a:t> </a:t>
            </a:r>
            <a:r>
              <a:rPr dirty="0" sz="900" spc="-20">
                <a:solidFill>
                  <a:srgbClr val="010202"/>
                </a:solidFill>
                <a:latin typeface="Times New Roman"/>
                <a:cs typeface="Times New Roman"/>
              </a:rPr>
              <a:t>The</a:t>
            </a:r>
            <a:r>
              <a:rPr dirty="0" sz="900" spc="-80">
                <a:solidFill>
                  <a:srgbClr val="010202"/>
                </a:solidFill>
                <a:latin typeface="Times New Roman"/>
                <a:cs typeface="Times New Roman"/>
              </a:rPr>
              <a:t> </a:t>
            </a:r>
            <a:r>
              <a:rPr dirty="0" sz="900" spc="-25">
                <a:solidFill>
                  <a:srgbClr val="010202"/>
                </a:solidFill>
                <a:latin typeface="Times New Roman"/>
                <a:cs typeface="Times New Roman"/>
              </a:rPr>
              <a:t>“ice</a:t>
            </a:r>
            <a:r>
              <a:rPr dirty="0" sz="900" spc="-80">
                <a:solidFill>
                  <a:srgbClr val="010202"/>
                </a:solidFill>
                <a:latin typeface="Times New Roman"/>
                <a:cs typeface="Times New Roman"/>
              </a:rPr>
              <a:t> </a:t>
            </a:r>
            <a:r>
              <a:rPr dirty="0" sz="900" spc="-30">
                <a:solidFill>
                  <a:srgbClr val="010202"/>
                </a:solidFill>
                <a:latin typeface="Times New Roman"/>
                <a:cs typeface="Times New Roman"/>
              </a:rPr>
              <a:t>calorimeter,”</a:t>
            </a:r>
            <a:r>
              <a:rPr dirty="0" sz="900" spc="-80">
                <a:solidFill>
                  <a:srgbClr val="010202"/>
                </a:solidFill>
                <a:latin typeface="Times New Roman"/>
                <a:cs typeface="Times New Roman"/>
              </a:rPr>
              <a:t> </a:t>
            </a:r>
            <a:r>
              <a:rPr dirty="0" sz="900" spc="-25">
                <a:solidFill>
                  <a:srgbClr val="010202"/>
                </a:solidFill>
                <a:latin typeface="Times New Roman"/>
                <a:cs typeface="Times New Roman"/>
              </a:rPr>
              <a:t>which</a:t>
            </a:r>
            <a:r>
              <a:rPr dirty="0" sz="900" spc="-80">
                <a:solidFill>
                  <a:srgbClr val="010202"/>
                </a:solidFill>
                <a:latin typeface="Times New Roman"/>
                <a:cs typeface="Times New Roman"/>
              </a:rPr>
              <a:t> </a:t>
            </a:r>
            <a:r>
              <a:rPr dirty="0" sz="900" spc="-30">
                <a:solidFill>
                  <a:srgbClr val="010202"/>
                </a:solidFill>
                <a:latin typeface="Times New Roman"/>
                <a:cs typeface="Times New Roman"/>
              </a:rPr>
              <a:t>comprises</a:t>
            </a:r>
            <a:r>
              <a:rPr dirty="0" sz="900" spc="-80">
                <a:solidFill>
                  <a:srgbClr val="010202"/>
                </a:solidFill>
                <a:latin typeface="Times New Roman"/>
                <a:cs typeface="Times New Roman"/>
              </a:rPr>
              <a:t> </a:t>
            </a:r>
            <a:r>
              <a:rPr dirty="0" sz="900">
                <a:solidFill>
                  <a:srgbClr val="010202"/>
                </a:solidFill>
                <a:latin typeface="Times New Roman"/>
                <a:cs typeface="Times New Roman"/>
              </a:rPr>
              <a:t>a</a:t>
            </a:r>
            <a:r>
              <a:rPr dirty="0" sz="900" spc="-80">
                <a:solidFill>
                  <a:srgbClr val="010202"/>
                </a:solidFill>
                <a:latin typeface="Times New Roman"/>
                <a:cs typeface="Times New Roman"/>
              </a:rPr>
              <a:t> </a:t>
            </a:r>
            <a:r>
              <a:rPr dirty="0" sz="900" spc="-25">
                <a:solidFill>
                  <a:srgbClr val="010202"/>
                </a:solidFill>
                <a:latin typeface="Times New Roman"/>
                <a:cs typeface="Times New Roman"/>
              </a:rPr>
              <a:t>system</a:t>
            </a:r>
            <a:r>
              <a:rPr dirty="0" sz="900" spc="-85">
                <a:solidFill>
                  <a:srgbClr val="010202"/>
                </a:solidFill>
                <a:latin typeface="Times New Roman"/>
                <a:cs typeface="Times New Roman"/>
              </a:rPr>
              <a:t> </a:t>
            </a:r>
            <a:r>
              <a:rPr dirty="0" sz="900" spc="-15">
                <a:solidFill>
                  <a:srgbClr val="010202"/>
                </a:solidFill>
                <a:latin typeface="Times New Roman"/>
                <a:cs typeface="Times New Roman"/>
              </a:rPr>
              <a:t>of</a:t>
            </a:r>
            <a:r>
              <a:rPr dirty="0" sz="900" spc="-80">
                <a:solidFill>
                  <a:srgbClr val="010202"/>
                </a:solidFill>
                <a:latin typeface="Times New Roman"/>
                <a:cs typeface="Times New Roman"/>
              </a:rPr>
              <a:t> </a:t>
            </a:r>
            <a:r>
              <a:rPr dirty="0" sz="900" spc="-30">
                <a:solidFill>
                  <a:srgbClr val="010202"/>
                </a:solidFill>
                <a:latin typeface="Times New Roman"/>
                <a:cs typeface="Times New Roman"/>
              </a:rPr>
              <a:t>ice  </a:t>
            </a:r>
            <a:r>
              <a:rPr dirty="0" sz="900" spc="-10">
                <a:solidFill>
                  <a:srgbClr val="010202"/>
                </a:solidFill>
                <a:latin typeface="Times New Roman"/>
                <a:cs typeface="Times New Roman"/>
              </a:rPr>
              <a:t>and</a:t>
            </a:r>
            <a:r>
              <a:rPr dirty="0" sz="900" spc="-70">
                <a:solidFill>
                  <a:srgbClr val="010202"/>
                </a:solidFill>
                <a:latin typeface="Times New Roman"/>
                <a:cs typeface="Times New Roman"/>
              </a:rPr>
              <a:t> </a:t>
            </a:r>
            <a:r>
              <a:rPr dirty="0" sz="900" spc="-15">
                <a:solidFill>
                  <a:srgbClr val="010202"/>
                </a:solidFill>
                <a:latin typeface="Times New Roman"/>
                <a:cs typeface="Times New Roman"/>
              </a:rPr>
              <a:t>water</a:t>
            </a:r>
            <a:r>
              <a:rPr dirty="0" sz="900" spc="-70">
                <a:solidFill>
                  <a:srgbClr val="010202"/>
                </a:solidFill>
                <a:latin typeface="Times New Roman"/>
                <a:cs typeface="Times New Roman"/>
              </a:rPr>
              <a:t> </a:t>
            </a:r>
            <a:r>
              <a:rPr dirty="0" sz="900" spc="-10">
                <a:solidFill>
                  <a:srgbClr val="010202"/>
                </a:solidFill>
                <a:latin typeface="Times New Roman"/>
                <a:cs typeface="Times New Roman"/>
              </a:rPr>
              <a:t>at</a:t>
            </a:r>
            <a:r>
              <a:rPr dirty="0" sz="900" spc="-70">
                <a:solidFill>
                  <a:srgbClr val="010202"/>
                </a:solidFill>
                <a:latin typeface="Times New Roman"/>
                <a:cs typeface="Times New Roman"/>
              </a:rPr>
              <a:t> </a:t>
            </a:r>
            <a:r>
              <a:rPr dirty="0" sz="900" spc="-10">
                <a:solidFill>
                  <a:srgbClr val="010202"/>
                </a:solidFill>
                <a:latin typeface="Times New Roman"/>
                <a:cs typeface="Times New Roman"/>
              </a:rPr>
              <a:t>0°C</a:t>
            </a:r>
            <a:r>
              <a:rPr dirty="0" sz="900" spc="-65">
                <a:solidFill>
                  <a:srgbClr val="010202"/>
                </a:solidFill>
                <a:latin typeface="Times New Roman"/>
                <a:cs typeface="Times New Roman"/>
              </a:rPr>
              <a:t> </a:t>
            </a:r>
            <a:r>
              <a:rPr dirty="0" sz="900" spc="-10">
                <a:solidFill>
                  <a:srgbClr val="010202"/>
                </a:solidFill>
                <a:latin typeface="Times New Roman"/>
                <a:cs typeface="Times New Roman"/>
              </a:rPr>
              <a:t>and</a:t>
            </a:r>
            <a:r>
              <a:rPr dirty="0" sz="900" spc="-70">
                <a:solidFill>
                  <a:srgbClr val="010202"/>
                </a:solidFill>
                <a:latin typeface="Times New Roman"/>
                <a:cs typeface="Times New Roman"/>
              </a:rPr>
              <a:t> </a:t>
            </a:r>
            <a:r>
              <a:rPr dirty="0" sz="900">
                <a:solidFill>
                  <a:srgbClr val="010202"/>
                </a:solidFill>
                <a:latin typeface="Times New Roman"/>
                <a:cs typeface="Times New Roman"/>
              </a:rPr>
              <a:t>1</a:t>
            </a:r>
            <a:r>
              <a:rPr dirty="0" sz="900" spc="-70">
                <a:solidFill>
                  <a:srgbClr val="010202"/>
                </a:solidFill>
                <a:latin typeface="Times New Roman"/>
                <a:cs typeface="Times New Roman"/>
              </a:rPr>
              <a:t> </a:t>
            </a:r>
            <a:r>
              <a:rPr dirty="0" sz="900" spc="-10">
                <a:solidFill>
                  <a:srgbClr val="010202"/>
                </a:solidFill>
                <a:latin typeface="Times New Roman"/>
                <a:cs typeface="Times New Roman"/>
              </a:rPr>
              <a:t>atm</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pressure,</a:t>
            </a:r>
            <a:r>
              <a:rPr dirty="0" sz="900" spc="-70">
                <a:solidFill>
                  <a:srgbClr val="010202"/>
                </a:solidFill>
                <a:latin typeface="Times New Roman"/>
                <a:cs typeface="Times New Roman"/>
              </a:rPr>
              <a:t> </a:t>
            </a:r>
            <a:r>
              <a:rPr dirty="0" sz="900" spc="-10">
                <a:solidFill>
                  <a:srgbClr val="010202"/>
                </a:solidFill>
                <a:latin typeface="Times New Roman"/>
                <a:cs typeface="Times New Roman"/>
              </a:rPr>
              <a:t>is</a:t>
            </a:r>
            <a:r>
              <a:rPr dirty="0" sz="900" spc="-70">
                <a:solidFill>
                  <a:srgbClr val="010202"/>
                </a:solidFill>
                <a:latin typeface="Times New Roman"/>
                <a:cs typeface="Times New Roman"/>
              </a:rPr>
              <a:t> </a:t>
            </a:r>
            <a:r>
              <a:rPr dirty="0" sz="900" spc="-10">
                <a:solidFill>
                  <a:srgbClr val="010202"/>
                </a:solidFill>
                <a:latin typeface="Times New Roman"/>
                <a:cs typeface="Times New Roman"/>
              </a:rPr>
              <a:t>an</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example</a:t>
            </a:r>
            <a:r>
              <a:rPr dirty="0" sz="900" spc="-70">
                <a:solidFill>
                  <a:srgbClr val="010202"/>
                </a:solidFill>
                <a:latin typeface="Times New Roman"/>
                <a:cs typeface="Times New Roman"/>
              </a:rPr>
              <a:t> </a:t>
            </a:r>
            <a:r>
              <a:rPr dirty="0" sz="900" spc="-10">
                <a:solidFill>
                  <a:srgbClr val="010202"/>
                </a:solidFill>
                <a:latin typeface="Times New Roman"/>
                <a:cs typeface="Times New Roman"/>
              </a:rPr>
              <a:t>of</a:t>
            </a:r>
            <a:r>
              <a:rPr dirty="0" sz="900" spc="-70">
                <a:solidFill>
                  <a:srgbClr val="010202"/>
                </a:solidFill>
                <a:latin typeface="Times New Roman"/>
                <a:cs typeface="Times New Roman"/>
              </a:rPr>
              <a:t> </a:t>
            </a:r>
            <a:r>
              <a:rPr dirty="0" sz="900">
                <a:solidFill>
                  <a:srgbClr val="010202"/>
                </a:solidFill>
                <a:latin typeface="Times New Roman"/>
                <a:cs typeface="Times New Roman"/>
              </a:rPr>
              <a:t>a</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simple</a:t>
            </a:r>
            <a:r>
              <a:rPr dirty="0" sz="900" spc="-70">
                <a:solidFill>
                  <a:srgbClr val="010202"/>
                </a:solidFill>
                <a:latin typeface="Times New Roman"/>
                <a:cs typeface="Times New Roman"/>
              </a:rPr>
              <a:t> </a:t>
            </a:r>
            <a:r>
              <a:rPr dirty="0" sz="900" spc="-15">
                <a:solidFill>
                  <a:srgbClr val="010202"/>
                </a:solidFill>
                <a:latin typeface="Times New Roman"/>
                <a:cs typeface="Times New Roman"/>
              </a:rPr>
              <a:t>constant-temperature</a:t>
            </a:r>
            <a:r>
              <a:rPr dirty="0" sz="900" spc="-70">
                <a:solidFill>
                  <a:srgbClr val="010202"/>
                </a:solidFill>
                <a:latin typeface="Times New Roman"/>
                <a:cs typeface="Times New Roman"/>
              </a:rPr>
              <a:t> </a:t>
            </a:r>
            <a:r>
              <a:rPr dirty="0" sz="900" spc="-15">
                <a:solidFill>
                  <a:srgbClr val="010202"/>
                </a:solidFill>
                <a:latin typeface="Times New Roman"/>
                <a:cs typeface="Times New Roman"/>
              </a:rPr>
              <a:t>heat</a:t>
            </a:r>
            <a:r>
              <a:rPr dirty="0" sz="900" spc="-65">
                <a:solidFill>
                  <a:srgbClr val="010202"/>
                </a:solidFill>
                <a:latin typeface="Times New Roman"/>
                <a:cs typeface="Times New Roman"/>
              </a:rPr>
              <a:t> </a:t>
            </a:r>
            <a:r>
              <a:rPr dirty="0" sz="900" spc="-15">
                <a:solidFill>
                  <a:srgbClr val="010202"/>
                </a:solidFill>
                <a:latin typeface="Times New Roman"/>
                <a:cs typeface="Times New Roman"/>
              </a:rPr>
              <a:t>reservoir.</a:t>
            </a:r>
            <a:r>
              <a:rPr dirty="0" sz="900" spc="-70">
                <a:solidFill>
                  <a:srgbClr val="010202"/>
                </a:solidFill>
                <a:latin typeface="Times New Roman"/>
                <a:cs typeface="Times New Roman"/>
              </a:rPr>
              <a:t> </a:t>
            </a:r>
            <a:r>
              <a:rPr dirty="0" sz="900" spc="-15">
                <a:solidFill>
                  <a:srgbClr val="010202"/>
                </a:solidFill>
                <a:latin typeface="Times New Roman"/>
                <a:cs typeface="Times New Roman"/>
              </a:rPr>
              <a:t>Heat  </a:t>
            </a:r>
            <a:r>
              <a:rPr dirty="0" sz="900" spc="-10">
                <a:solidFill>
                  <a:srgbClr val="010202"/>
                </a:solidFill>
                <a:latin typeface="Times New Roman"/>
                <a:cs typeface="Times New Roman"/>
              </a:rPr>
              <a:t>flowing into </a:t>
            </a:r>
            <a:r>
              <a:rPr dirty="0" sz="900" spc="-5">
                <a:solidFill>
                  <a:srgbClr val="010202"/>
                </a:solidFill>
                <a:latin typeface="Times New Roman"/>
                <a:cs typeface="Times New Roman"/>
              </a:rPr>
              <a:t>or </a:t>
            </a:r>
            <a:r>
              <a:rPr dirty="0" sz="900" spc="-10">
                <a:solidFill>
                  <a:srgbClr val="010202"/>
                </a:solidFill>
                <a:latin typeface="Times New Roman"/>
                <a:cs typeface="Times New Roman"/>
              </a:rPr>
              <a:t>out </a:t>
            </a:r>
            <a:r>
              <a:rPr dirty="0" sz="900" spc="-5">
                <a:solidFill>
                  <a:srgbClr val="010202"/>
                </a:solidFill>
                <a:latin typeface="Times New Roman"/>
                <a:cs typeface="Times New Roman"/>
              </a:rPr>
              <a:t>of </a:t>
            </a:r>
            <a:r>
              <a:rPr dirty="0" sz="900" spc="-10">
                <a:solidFill>
                  <a:srgbClr val="010202"/>
                </a:solidFill>
                <a:latin typeface="Times New Roman"/>
                <a:cs typeface="Times New Roman"/>
              </a:rPr>
              <a:t>this calorimeter </a:t>
            </a:r>
            <a:r>
              <a:rPr dirty="0" sz="900" spc="-5">
                <a:solidFill>
                  <a:srgbClr val="010202"/>
                </a:solidFill>
                <a:latin typeface="Times New Roman"/>
                <a:cs typeface="Times New Roman"/>
              </a:rPr>
              <a:t>at </a:t>
            </a:r>
            <a:r>
              <a:rPr dirty="0" sz="900" spc="-10">
                <a:solidFill>
                  <a:srgbClr val="010202"/>
                </a:solidFill>
                <a:latin typeface="Times New Roman"/>
                <a:cs typeface="Times New Roman"/>
              </a:rPr>
              <a:t>0°C </a:t>
            </a:r>
            <a:r>
              <a:rPr dirty="0" sz="900" spc="-5">
                <a:solidFill>
                  <a:srgbClr val="010202"/>
                </a:solidFill>
                <a:latin typeface="Times New Roman"/>
                <a:cs typeface="Times New Roman"/>
              </a:rPr>
              <a:t>is </a:t>
            </a:r>
            <a:r>
              <a:rPr dirty="0" sz="900" spc="-10">
                <a:solidFill>
                  <a:srgbClr val="010202"/>
                </a:solidFill>
                <a:latin typeface="Times New Roman"/>
                <a:cs typeface="Times New Roman"/>
              </a:rPr>
              <a:t>measured </a:t>
            </a:r>
            <a:r>
              <a:rPr dirty="0" sz="900" spc="-5">
                <a:solidFill>
                  <a:srgbClr val="010202"/>
                </a:solidFill>
                <a:latin typeface="Times New Roman"/>
                <a:cs typeface="Times New Roman"/>
              </a:rPr>
              <a:t>as </a:t>
            </a:r>
            <a:r>
              <a:rPr dirty="0" sz="900" spc="-10">
                <a:solidFill>
                  <a:srgbClr val="010202"/>
                </a:solidFill>
                <a:latin typeface="Times New Roman"/>
                <a:cs typeface="Times New Roman"/>
              </a:rPr>
              <a:t>the change occurring </a:t>
            </a:r>
            <a:r>
              <a:rPr dirty="0" sz="900" spc="-5">
                <a:solidFill>
                  <a:srgbClr val="010202"/>
                </a:solidFill>
                <a:latin typeface="Times New Roman"/>
                <a:cs typeface="Times New Roman"/>
              </a:rPr>
              <a:t>in </a:t>
            </a:r>
            <a:r>
              <a:rPr dirty="0" sz="900" spc="-10">
                <a:solidFill>
                  <a:srgbClr val="010202"/>
                </a:solidFill>
                <a:latin typeface="Times New Roman"/>
                <a:cs typeface="Times New Roman"/>
              </a:rPr>
              <a:t>the ratio </a:t>
            </a:r>
            <a:r>
              <a:rPr dirty="0" sz="900" spc="-5">
                <a:solidFill>
                  <a:srgbClr val="010202"/>
                </a:solidFill>
                <a:latin typeface="Times New Roman"/>
                <a:cs typeface="Times New Roman"/>
              </a:rPr>
              <a:t>of </a:t>
            </a:r>
            <a:r>
              <a:rPr dirty="0" sz="900" spc="-10">
                <a:solidFill>
                  <a:srgbClr val="010202"/>
                </a:solidFill>
                <a:latin typeface="Times New Roman"/>
                <a:cs typeface="Times New Roman"/>
              </a:rPr>
              <a:t>ice to  </a:t>
            </a:r>
            <a:r>
              <a:rPr dirty="0" sz="900">
                <a:solidFill>
                  <a:srgbClr val="010202"/>
                </a:solidFill>
                <a:latin typeface="Times New Roman"/>
                <a:cs typeface="Times New Roman"/>
              </a:rPr>
              <a:t>water present as a result of the heat flow, and as the molar volume of ice is larger than that of  water, the change in this ratio is measured as a change in the total volume of ice+water in the  calorimeter. Strictly speaking, if heat flows out of the calorimeter, thus freezing some of the  water, the volume of the system increases, and hence the calorimeter does, in fact, perform work  of expansion against the atmospheric pressure. However, the ratio of the work done in expan-  sion to the corresponding heat leaving the system is small enough that the work effects may be  neglected, as is illustrated</a:t>
            </a:r>
            <a:r>
              <a:rPr dirty="0" sz="900" spc="-5">
                <a:solidFill>
                  <a:srgbClr val="010202"/>
                </a:solidFill>
                <a:latin typeface="Times New Roman"/>
                <a:cs typeface="Times New Roman"/>
              </a:rPr>
              <a:t> </a:t>
            </a:r>
            <a:r>
              <a:rPr dirty="0" sz="900">
                <a:solidFill>
                  <a:srgbClr val="010202"/>
                </a:solidFill>
                <a:latin typeface="Times New Roman"/>
                <a:cs typeface="Times New Roman"/>
              </a:rPr>
              <a:t>below.</a:t>
            </a:r>
            <a:endParaRPr sz="900">
              <a:latin typeface="Times New Roman"/>
              <a:cs typeface="Times New Roman"/>
            </a:endParaRPr>
          </a:p>
          <a:p>
            <a:pPr algn="just" marL="59055" marR="69215" indent="119380">
              <a:lnSpc>
                <a:spcPct val="101800"/>
              </a:lnSpc>
              <a:spcBef>
                <a:spcPts val="5"/>
              </a:spcBef>
            </a:pPr>
            <a:r>
              <a:rPr dirty="0" sz="900">
                <a:solidFill>
                  <a:srgbClr val="010202"/>
                </a:solidFill>
                <a:latin typeface="Times New Roman"/>
                <a:cs typeface="Times New Roman"/>
              </a:rPr>
              <a:t>At 0°C and 1 atm, the molar volume of ice is 19.8 cm</a:t>
            </a:r>
            <a:r>
              <a:rPr dirty="0" baseline="31746" sz="1050">
                <a:solidFill>
                  <a:srgbClr val="010202"/>
                </a:solidFill>
                <a:latin typeface="Times New Roman"/>
                <a:cs typeface="Times New Roman"/>
              </a:rPr>
              <a:t>3</a:t>
            </a:r>
            <a:r>
              <a:rPr dirty="0" sz="900">
                <a:solidFill>
                  <a:srgbClr val="010202"/>
                </a:solidFill>
                <a:latin typeface="Times New Roman"/>
                <a:cs typeface="Times New Roman"/>
              </a:rPr>
              <a:t>, and the molar volume of water is 18  cm</a:t>
            </a:r>
            <a:r>
              <a:rPr dirty="0" baseline="31746" sz="1050">
                <a:solidFill>
                  <a:srgbClr val="010202"/>
                </a:solidFill>
                <a:latin typeface="Times New Roman"/>
                <a:cs typeface="Times New Roman"/>
              </a:rPr>
              <a:t>3</a:t>
            </a:r>
            <a:r>
              <a:rPr dirty="0" sz="900">
                <a:solidFill>
                  <a:srgbClr val="010202"/>
                </a:solidFill>
                <a:latin typeface="Times New Roman"/>
                <a:cs typeface="Times New Roman"/>
              </a:rPr>
              <a:t>. Thus, the work done against the atmosphere during the freezing of 1 mole of water  at 0°C is 1×1.8×10</a:t>
            </a:r>
            <a:r>
              <a:rPr dirty="0" baseline="31746" sz="1050">
                <a:solidFill>
                  <a:srgbClr val="010202"/>
                </a:solidFill>
                <a:latin typeface="Times New Roman"/>
                <a:cs typeface="Times New Roman"/>
              </a:rPr>
              <a:t>–3</a:t>
            </a:r>
            <a:r>
              <a:rPr dirty="0" sz="900">
                <a:solidFill>
                  <a:srgbClr val="010202"/>
                </a:solidFill>
                <a:latin typeface="Times New Roman"/>
                <a:cs typeface="Times New Roman"/>
              </a:rPr>
              <a:t>×101.3=0.182 </a:t>
            </a:r>
            <a:r>
              <a:rPr dirty="0" sz="900" spc="-5">
                <a:solidFill>
                  <a:srgbClr val="010202"/>
                </a:solidFill>
                <a:latin typeface="Times New Roman"/>
                <a:cs typeface="Times New Roman"/>
              </a:rPr>
              <a:t>J. </a:t>
            </a:r>
            <a:r>
              <a:rPr dirty="0" sz="900">
                <a:solidFill>
                  <a:srgbClr val="010202"/>
                </a:solidFill>
                <a:latin typeface="Times New Roman"/>
                <a:cs typeface="Times New Roman"/>
              </a:rPr>
              <a:t>The latent heat of freezing of 1 mole of water is 6</a:t>
            </a:r>
            <a:r>
              <a:rPr dirty="0" sz="900" spc="-10">
                <a:solidFill>
                  <a:srgbClr val="010202"/>
                </a:solidFill>
                <a:latin typeface="Times New Roman"/>
                <a:cs typeface="Times New Roman"/>
              </a:rPr>
              <a:t> </a:t>
            </a:r>
            <a:r>
              <a:rPr dirty="0" sz="900">
                <a:solidFill>
                  <a:srgbClr val="010202"/>
                </a:solidFill>
                <a:latin typeface="Times New Roman"/>
                <a:cs typeface="Times New Roman"/>
              </a:rPr>
              <a:t>kJ.</a:t>
            </a:r>
            <a:endParaRPr sz="900">
              <a:latin typeface="Times New Roman"/>
              <a:cs typeface="Times New Roman"/>
            </a:endParaRPr>
          </a:p>
          <a:p>
            <a:pPr marL="144780">
              <a:lnSpc>
                <a:spcPct val="100000"/>
              </a:lnSpc>
              <a:spcBef>
                <a:spcPts val="20"/>
              </a:spcBef>
            </a:pPr>
            <a:r>
              <a:rPr dirty="0" sz="900" spc="-5">
                <a:solidFill>
                  <a:srgbClr val="010202"/>
                </a:solidFill>
                <a:latin typeface="Times New Roman"/>
                <a:cs typeface="Times New Roman"/>
              </a:rPr>
              <a:t>On </a:t>
            </a:r>
            <a:r>
              <a:rPr dirty="0" sz="900">
                <a:solidFill>
                  <a:srgbClr val="010202"/>
                </a:solidFill>
                <a:latin typeface="Times New Roman"/>
                <a:cs typeface="Times New Roman"/>
              </a:rPr>
              <a:t>the other hand, the falling weight which performs the work of compression</a:t>
            </a:r>
            <a:r>
              <a:rPr dirty="0" sz="900" spc="170">
                <a:solidFill>
                  <a:srgbClr val="010202"/>
                </a:solidFill>
                <a:latin typeface="Times New Roman"/>
                <a:cs typeface="Times New Roman"/>
              </a:rPr>
              <a:t> </a:t>
            </a:r>
            <a:r>
              <a:rPr dirty="0" sz="900">
                <a:solidFill>
                  <a:srgbClr val="010202"/>
                </a:solidFill>
                <a:latin typeface="Times New Roman"/>
                <a:cs typeface="Times New Roman"/>
              </a:rPr>
              <a:t>does</a:t>
            </a:r>
            <a:endParaRPr sz="900">
              <a:latin typeface="Times New Roman"/>
              <a:cs typeface="Times New Roman"/>
            </a:endParaRPr>
          </a:p>
          <a:p>
            <a:pPr algn="just" marL="59055" marR="76835">
              <a:lnSpc>
                <a:spcPct val="101800"/>
              </a:lnSpc>
            </a:pPr>
            <a:r>
              <a:rPr dirty="0" sz="900">
                <a:solidFill>
                  <a:srgbClr val="010202"/>
                </a:solidFill>
                <a:latin typeface="Times New Roman"/>
                <a:cs typeface="Times New Roman"/>
              </a:rPr>
              <a:t>not experience heat effects, and. as change in entropy is caused by the flow of heat, changes of  entropy do not occur then in the falling</a:t>
            </a:r>
            <a:r>
              <a:rPr dirty="0" sz="900" spc="-10">
                <a:solidFill>
                  <a:srgbClr val="010202"/>
                </a:solidFill>
                <a:latin typeface="Times New Roman"/>
                <a:cs typeface="Times New Roman"/>
              </a:rPr>
              <a:t> </a:t>
            </a:r>
            <a:r>
              <a:rPr dirty="0" sz="900">
                <a:solidFill>
                  <a:srgbClr val="010202"/>
                </a:solidFill>
                <a:latin typeface="Times New Roman"/>
                <a:cs typeface="Times New Roman"/>
              </a:rPr>
              <a:t>weight.</a:t>
            </a:r>
            <a:endParaRPr sz="9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52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31800" y="4099407"/>
            <a:ext cx="4598670"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which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also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negative </a:t>
            </a:r>
            <a:r>
              <a:rPr dirty="0" sz="1000" spc="-15">
                <a:solidFill>
                  <a:srgbClr val="010202"/>
                </a:solidFill>
                <a:latin typeface="Times New Roman"/>
                <a:cs typeface="Times New Roman"/>
              </a:rPr>
              <a:t>quantity. </a:t>
            </a:r>
            <a:r>
              <a:rPr dirty="0" sz="1000" spc="-10">
                <a:solidFill>
                  <a:srgbClr val="010202"/>
                </a:solidFill>
                <a:latin typeface="Times New Roman"/>
                <a:cs typeface="Times New Roman"/>
              </a:rPr>
              <a:t>Consequently, </a:t>
            </a:r>
            <a:r>
              <a:rPr dirty="0" sz="1000" spc="-5">
                <a:solidFill>
                  <a:srgbClr val="010202"/>
                </a:solidFill>
                <a:latin typeface="Times New Roman"/>
                <a:cs typeface="Times New Roman"/>
              </a:rPr>
              <a:t>as there is no change in the total  entropy of the system during the reversible compression, the change in the entropy of the  reservoir is given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4" name="object 4"/>
          <p:cNvSpPr txBox="1"/>
          <p:nvPr/>
        </p:nvSpPr>
        <p:spPr>
          <a:xfrm>
            <a:off x="406336" y="5488940"/>
            <a:ext cx="4674235" cy="1236345"/>
          </a:xfrm>
          <a:prstGeom prst="rect">
            <a:avLst/>
          </a:prstGeom>
        </p:spPr>
        <p:txBody>
          <a:bodyPr wrap="square" lIns="0" tIns="12700" rIns="0" bIns="0" rtlCol="0" vert="horz">
            <a:spAutoFit/>
          </a:bodyPr>
          <a:lstStyle/>
          <a:p>
            <a:pPr marL="352425">
              <a:lnSpc>
                <a:spcPct val="100000"/>
              </a:lnSpc>
              <a:spcBef>
                <a:spcPts val="100"/>
              </a:spcBef>
            </a:pPr>
            <a:r>
              <a:rPr dirty="0" sz="1000" b="1">
                <a:solidFill>
                  <a:srgbClr val="010202"/>
                </a:solidFill>
                <a:latin typeface="Times New Roman"/>
                <a:cs typeface="Times New Roman"/>
              </a:rPr>
              <a:t>3.8 THE </a:t>
            </a:r>
            <a:r>
              <a:rPr dirty="0" sz="1000" spc="-5" b="1">
                <a:solidFill>
                  <a:srgbClr val="010202"/>
                </a:solidFill>
                <a:latin typeface="Times New Roman"/>
                <a:cs typeface="Times New Roman"/>
              </a:rPr>
              <a:t>REVERSIBLE </a:t>
            </a:r>
            <a:r>
              <a:rPr dirty="0" sz="1000" spc="-10" b="1">
                <a:solidFill>
                  <a:srgbClr val="010202"/>
                </a:solidFill>
                <a:latin typeface="Times New Roman"/>
                <a:cs typeface="Times New Roman"/>
              </a:rPr>
              <a:t>ADIABATIC EXPANSION </a:t>
            </a:r>
            <a:r>
              <a:rPr dirty="0" sz="1000" b="1">
                <a:solidFill>
                  <a:srgbClr val="010202"/>
                </a:solidFill>
                <a:latin typeface="Times New Roman"/>
                <a:cs typeface="Times New Roman"/>
              </a:rPr>
              <a:t>OF </a:t>
            </a:r>
            <a:r>
              <a:rPr dirty="0" sz="1000" spc="-5" b="1">
                <a:solidFill>
                  <a:srgbClr val="010202"/>
                </a:solidFill>
                <a:latin typeface="Times New Roman"/>
                <a:cs typeface="Times New Roman"/>
              </a:rPr>
              <a:t>AN IDEAL</a:t>
            </a:r>
            <a:r>
              <a:rPr dirty="0" sz="1000" spc="-70" b="1">
                <a:solidFill>
                  <a:srgbClr val="010202"/>
                </a:solidFill>
                <a:latin typeface="Times New Roman"/>
                <a:cs typeface="Times New Roman"/>
              </a:rPr>
              <a:t> </a:t>
            </a:r>
            <a:r>
              <a:rPr dirty="0" sz="1000" b="1">
                <a:solidFill>
                  <a:srgbClr val="010202"/>
                </a:solidFill>
                <a:latin typeface="Times New Roman"/>
                <a:cs typeface="Times New Roman"/>
              </a:rPr>
              <a:t>GAS</a:t>
            </a:r>
            <a:endParaRPr sz="1000">
              <a:latin typeface="Times New Roman"/>
              <a:cs typeface="Times New Roman"/>
            </a:endParaRPr>
          </a:p>
          <a:p>
            <a:pPr>
              <a:lnSpc>
                <a:spcPct val="100000"/>
              </a:lnSpc>
              <a:spcBef>
                <a:spcPts val="35"/>
              </a:spcBef>
            </a:pPr>
            <a:endParaRPr sz="1350">
              <a:latin typeface="Times New Roman"/>
              <a:cs typeface="Times New Roman"/>
            </a:endParaRPr>
          </a:p>
          <a:p>
            <a:pPr algn="just" marL="50800">
              <a:lnSpc>
                <a:spcPct val="100000"/>
              </a:lnSpc>
            </a:pPr>
            <a:r>
              <a:rPr dirty="0" sz="1000" spc="-5">
                <a:solidFill>
                  <a:srgbClr val="010202"/>
                </a:solidFill>
                <a:latin typeface="Times New Roman"/>
                <a:cs typeface="Times New Roman"/>
              </a:rPr>
              <a:t>Consider</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reversible</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adiabatic</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expansion</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85">
                <a:solidFill>
                  <a:srgbClr val="010202"/>
                </a:solidFill>
                <a:latin typeface="Times New Roman"/>
                <a:cs typeface="Times New Roman"/>
              </a:rPr>
              <a:t> </a:t>
            </a:r>
            <a:r>
              <a:rPr dirty="0" sz="1000">
                <a:solidFill>
                  <a:srgbClr val="010202"/>
                </a:solidFill>
                <a:latin typeface="Times New Roman"/>
                <a:cs typeface="Times New Roman"/>
              </a:rPr>
              <a:t>1</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an</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a:p>
            <a:pPr algn="just" marL="50800" indent="-635">
              <a:lnSpc>
                <a:spcPct val="100000"/>
              </a:lnSpc>
              <a:spcBef>
                <a:spcPts val="375"/>
              </a:spcBef>
            </a:pPr>
            <a:r>
              <a:rPr dirty="0" sz="1000" spc="-10" i="1">
                <a:solidFill>
                  <a:srgbClr val="010202"/>
                </a:solidFill>
                <a:latin typeface="Times New Roman"/>
                <a:cs typeface="Times New Roman"/>
              </a:rPr>
              <a:t>(P</a:t>
            </a:r>
            <a:r>
              <a:rPr dirty="0" baseline="-33333" sz="1125" spc="-15" i="1">
                <a:solidFill>
                  <a:srgbClr val="010202"/>
                </a:solidFill>
                <a:latin typeface="Times New Roman"/>
                <a:cs typeface="Times New Roman"/>
              </a:rPr>
              <a:t>A</a:t>
            </a:r>
            <a:r>
              <a:rPr dirty="0" sz="1000" spc="-10" i="1">
                <a:solidFill>
                  <a:srgbClr val="010202"/>
                </a:solidFill>
                <a:latin typeface="Times New Roman"/>
                <a:cs typeface="Times New Roman"/>
              </a:rPr>
              <a:t>,T</a:t>
            </a:r>
            <a:r>
              <a:rPr dirty="0" baseline="-33333" sz="1125" spc="-15" i="1">
                <a:solidFill>
                  <a:srgbClr val="010202"/>
                </a:solidFill>
                <a:latin typeface="Times New Roman"/>
                <a:cs typeface="Times New Roman"/>
              </a:rPr>
              <a:t>A</a:t>
            </a:r>
            <a:r>
              <a:rPr dirty="0" sz="1000" spc="-10" i="1">
                <a:solidFill>
                  <a:srgbClr val="010202"/>
                </a:solidFill>
                <a:latin typeface="Times New Roman"/>
                <a:cs typeface="Times New Roman"/>
              </a:rPr>
              <a:t>)  </a:t>
            </a:r>
            <a:r>
              <a:rPr dirty="0" sz="1000" spc="-5">
                <a:solidFill>
                  <a:srgbClr val="010202"/>
                </a:solidFill>
                <a:latin typeface="Times New Roman"/>
                <a:cs typeface="Times New Roman"/>
              </a:rPr>
              <a:t>to  the  state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  T</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a:t>
            </a:r>
            <a:r>
              <a:rPr dirty="0" sz="1000" spc="-5">
                <a:solidFill>
                  <a:srgbClr val="010202"/>
                </a:solidFill>
                <a:latin typeface="Times New Roman"/>
                <a:cs typeface="Times New Roman"/>
              </a:rPr>
              <a:t>.  </a:t>
            </a:r>
            <a:r>
              <a:rPr dirty="0" sz="1000">
                <a:solidFill>
                  <a:srgbClr val="010202"/>
                </a:solidFill>
                <a:latin typeface="Times New Roman"/>
                <a:cs typeface="Times New Roman"/>
              </a:rPr>
              <a:t>For  the  process  to  be  reversible,  the  process  must</a:t>
            </a:r>
            <a:r>
              <a:rPr dirty="0" sz="1000" spc="75">
                <a:solidFill>
                  <a:srgbClr val="010202"/>
                </a:solidFill>
                <a:latin typeface="Times New Roman"/>
                <a:cs typeface="Times New Roman"/>
              </a:rPr>
              <a:t> </a:t>
            </a:r>
            <a:r>
              <a:rPr dirty="0" sz="1000">
                <a:solidFill>
                  <a:srgbClr val="010202"/>
                </a:solidFill>
                <a:latin typeface="Times New Roman"/>
                <a:cs typeface="Times New Roman"/>
              </a:rPr>
              <a:t>be</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conducted slowly enough that, at all times, the state of the gas lies on its </a:t>
            </a:r>
            <a:r>
              <a:rPr dirty="0" sz="1000" spc="-15" i="1">
                <a:solidFill>
                  <a:srgbClr val="010202"/>
                </a:solidFill>
                <a:latin typeface="Times New Roman"/>
                <a:cs typeface="Times New Roman"/>
              </a:rPr>
              <a:t>P-V-T </a:t>
            </a:r>
            <a:r>
              <a:rPr dirty="0" sz="1000">
                <a:solidFill>
                  <a:srgbClr val="010202"/>
                </a:solidFill>
                <a:latin typeface="Times New Roman"/>
                <a:cs typeface="Times New Roman"/>
              </a:rPr>
              <a:t>surface,  and, as has been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Chap. 2, this condition, together with the condition that </a:t>
            </a:r>
            <a:r>
              <a:rPr dirty="0" sz="1000" i="1">
                <a:solidFill>
                  <a:srgbClr val="010202"/>
                </a:solidFill>
                <a:latin typeface="Times New Roman"/>
                <a:cs typeface="Times New Roman"/>
              </a:rPr>
              <a:t>q</a:t>
            </a:r>
            <a:r>
              <a:rPr dirty="0" sz="1000">
                <a:solidFill>
                  <a:srgbClr val="010202"/>
                </a:solidFill>
                <a:latin typeface="Times New Roman"/>
                <a:cs typeface="Times New Roman"/>
              </a:rPr>
              <a:t>=0  (adiabatic process), dictates that the process path across the </a:t>
            </a:r>
            <a:r>
              <a:rPr dirty="0" sz="1000" spc="-15" i="1">
                <a:solidFill>
                  <a:srgbClr val="010202"/>
                </a:solidFill>
                <a:latin typeface="Times New Roman"/>
                <a:cs typeface="Times New Roman"/>
              </a:rPr>
              <a:t>P-V-T </a:t>
            </a:r>
            <a:r>
              <a:rPr dirty="0" sz="1000">
                <a:solidFill>
                  <a:srgbClr val="010202"/>
                </a:solidFill>
                <a:latin typeface="Times New Roman"/>
                <a:cs typeface="Times New Roman"/>
              </a:rPr>
              <a:t>surface follows 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line</a:t>
            </a:r>
            <a:endParaRPr sz="1000">
              <a:latin typeface="Times New Roman"/>
              <a:cs typeface="Times New Roman"/>
            </a:endParaRPr>
          </a:p>
        </p:txBody>
      </p:sp>
      <p:sp>
        <p:nvSpPr>
          <p:cNvPr id="5" name="object 5"/>
          <p:cNvSpPr/>
          <p:nvPr/>
        </p:nvSpPr>
        <p:spPr>
          <a:xfrm>
            <a:off x="2108200" y="769137"/>
            <a:ext cx="838200" cy="133350"/>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457200" y="1117758"/>
            <a:ext cx="335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a:t>
            </a:r>
            <a:endParaRPr sz="1000">
              <a:latin typeface="Times New Roman"/>
              <a:cs typeface="Times New Roman"/>
            </a:endParaRPr>
          </a:p>
        </p:txBody>
      </p:sp>
      <p:sp>
        <p:nvSpPr>
          <p:cNvPr id="7" name="object 7"/>
          <p:cNvSpPr/>
          <p:nvPr/>
        </p:nvSpPr>
        <p:spPr>
          <a:xfrm>
            <a:off x="1381125" y="1660690"/>
            <a:ext cx="2266950" cy="409575"/>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431723" y="2431212"/>
            <a:ext cx="4652010" cy="577215"/>
          </a:xfrm>
          <a:prstGeom prst="rect">
            <a:avLst/>
          </a:prstGeom>
        </p:spPr>
        <p:txBody>
          <a:bodyPr wrap="square" lIns="0" tIns="59690" rIns="0" bIns="0" rtlCol="0" vert="horz">
            <a:spAutoFit/>
          </a:bodyPr>
          <a:lstStyle/>
          <a:p>
            <a:pPr marL="38100">
              <a:lnSpc>
                <a:spcPct val="100000"/>
              </a:lnSpc>
              <a:spcBef>
                <a:spcPts val="470"/>
              </a:spcBef>
            </a:pPr>
            <a:r>
              <a:rPr dirty="0" sz="1000" spc="-5">
                <a:solidFill>
                  <a:srgbClr val="010202"/>
                </a:solidFill>
                <a:latin typeface="Times New Roman"/>
                <a:cs typeface="Times New Roman"/>
              </a:rPr>
              <a:t>As</a:t>
            </a:r>
            <a:r>
              <a:rPr dirty="0" sz="1000" spc="60">
                <a:solidFill>
                  <a:srgbClr val="010202"/>
                </a:solidFill>
                <a:latin typeface="Times New Roman"/>
                <a:cs typeface="Times New Roman"/>
              </a:rPr>
              <a:t>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&lt;</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A</a:t>
            </a:r>
            <a:r>
              <a:rPr dirty="0" sz="1000" spc="-5" i="1">
                <a:solidFill>
                  <a:srgbClr val="010202"/>
                </a:solidFill>
                <a:latin typeface="Times New Roman"/>
                <a:cs typeface="Times New Roman"/>
              </a:rPr>
              <a:t>,</a:t>
            </a:r>
            <a:r>
              <a:rPr dirty="0" sz="1000" spc="60" i="1">
                <a:solidFill>
                  <a:srgbClr val="010202"/>
                </a:solidFill>
                <a:latin typeface="Times New Roman"/>
                <a:cs typeface="Times New Roman"/>
              </a:rPr>
              <a:t> </a:t>
            </a:r>
            <a:r>
              <a:rPr dirty="0" sz="1000" spc="5" i="1">
                <a:solidFill>
                  <a:srgbClr val="010202"/>
                </a:solidFill>
                <a:latin typeface="Times New Roman"/>
                <a:cs typeface="Times New Roman"/>
              </a:rPr>
              <a:t>w</a:t>
            </a:r>
            <a:r>
              <a:rPr dirty="0" baseline="-33333" sz="1125" spc="7">
                <a:solidFill>
                  <a:srgbClr val="010202"/>
                </a:solidFill>
                <a:latin typeface="Times New Roman"/>
                <a:cs typeface="Times New Roman"/>
              </a:rPr>
              <a:t>max</a:t>
            </a:r>
            <a:r>
              <a:rPr dirty="0" baseline="-33333" sz="1125" spc="187">
                <a:solidFill>
                  <a:srgbClr val="010202"/>
                </a:solidFill>
                <a:latin typeface="Times New Roman"/>
                <a:cs typeface="Times New Roman"/>
              </a:rPr>
              <a:t> </a:t>
            </a:r>
            <a:r>
              <a:rPr dirty="0" sz="1000">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a:solidFill>
                  <a:srgbClr val="010202"/>
                </a:solidFill>
                <a:latin typeface="Times New Roman"/>
                <a:cs typeface="Times New Roman"/>
              </a:rPr>
              <a:t>a</a:t>
            </a:r>
            <a:r>
              <a:rPr dirty="0" sz="1000" spc="60">
                <a:solidFill>
                  <a:srgbClr val="010202"/>
                </a:solidFill>
                <a:latin typeface="Times New Roman"/>
                <a:cs typeface="Times New Roman"/>
              </a:rPr>
              <a:t> </a:t>
            </a:r>
            <a:r>
              <a:rPr dirty="0" sz="1000">
                <a:solidFill>
                  <a:srgbClr val="010202"/>
                </a:solidFill>
                <a:latin typeface="Times New Roman"/>
                <a:cs typeface="Times New Roman"/>
              </a:rPr>
              <a:t>negative</a:t>
            </a:r>
            <a:r>
              <a:rPr dirty="0" sz="1000" spc="65">
                <a:solidFill>
                  <a:srgbClr val="010202"/>
                </a:solidFill>
                <a:latin typeface="Times New Roman"/>
                <a:cs typeface="Times New Roman"/>
              </a:rPr>
              <a:t> </a:t>
            </a:r>
            <a:r>
              <a:rPr dirty="0" sz="1000" spc="-10">
                <a:solidFill>
                  <a:srgbClr val="010202"/>
                </a:solidFill>
                <a:latin typeface="Times New Roman"/>
                <a:cs typeface="Times New Roman"/>
              </a:rPr>
              <a:t>quantity,</a:t>
            </a:r>
            <a:r>
              <a:rPr dirty="0" sz="1000" spc="60">
                <a:solidFill>
                  <a:srgbClr val="010202"/>
                </a:solidFill>
                <a:latin typeface="Times New Roman"/>
                <a:cs typeface="Times New Roman"/>
              </a:rPr>
              <a:t> </a:t>
            </a:r>
            <a:r>
              <a:rPr dirty="0" sz="1000">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a:solidFill>
                  <a:srgbClr val="010202"/>
                </a:solidFill>
                <a:latin typeface="Times New Roman"/>
                <a:cs typeface="Times New Roman"/>
              </a:rPr>
              <a:t>accordance</a:t>
            </a:r>
            <a:r>
              <a:rPr dirty="0" sz="1000" spc="6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fact</a:t>
            </a:r>
            <a:r>
              <a:rPr dirty="0" sz="1000" spc="6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65">
                <a:solidFill>
                  <a:srgbClr val="010202"/>
                </a:solidFill>
                <a:latin typeface="Times New Roman"/>
                <a:cs typeface="Times New Roman"/>
              </a:rPr>
              <a:t> </a:t>
            </a:r>
            <a:r>
              <a:rPr dirty="0" sz="1000">
                <a:solidFill>
                  <a:srgbClr val="010202"/>
                </a:solidFill>
                <a:latin typeface="Times New Roman"/>
                <a:cs typeface="Times New Roman"/>
              </a:rPr>
              <a:t>work</a:t>
            </a:r>
            <a:r>
              <a:rPr dirty="0" sz="1000" spc="60">
                <a:solidFill>
                  <a:srgbClr val="010202"/>
                </a:solidFill>
                <a:latin typeface="Times New Roman"/>
                <a:cs typeface="Times New Roman"/>
              </a:rPr>
              <a:t> </a:t>
            </a:r>
            <a:r>
              <a:rPr dirty="0" sz="1000">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a:solidFill>
                  <a:srgbClr val="010202"/>
                </a:solidFill>
                <a:latin typeface="Times New Roman"/>
                <a:cs typeface="Times New Roman"/>
              </a:rPr>
              <a:t>done</a:t>
            </a:r>
            <a:r>
              <a:rPr dirty="0" sz="1000" spc="60">
                <a:solidFill>
                  <a:srgbClr val="010202"/>
                </a:solidFill>
                <a:latin typeface="Times New Roman"/>
                <a:cs typeface="Times New Roman"/>
              </a:rPr>
              <a:t> </a:t>
            </a:r>
            <a:r>
              <a:rPr dirty="0" sz="1000">
                <a:solidFill>
                  <a:srgbClr val="010202"/>
                </a:solidFill>
                <a:latin typeface="Times New Roman"/>
                <a:cs typeface="Times New Roman"/>
              </a:rPr>
              <a:t>on</a:t>
            </a:r>
            <a:endParaRPr sz="1000">
              <a:latin typeface="Times New Roman"/>
              <a:cs typeface="Times New Roman"/>
            </a:endParaRPr>
          </a:p>
          <a:p>
            <a:pPr marL="38100" marR="34290">
              <a:lnSpc>
                <a:spcPct val="100000"/>
              </a:lnSpc>
              <a:spcBef>
                <a:spcPts val="370"/>
              </a:spcBef>
            </a:pPr>
            <a:r>
              <a:rPr dirty="0" sz="1000" spc="-5">
                <a:solidFill>
                  <a:srgbClr val="010202"/>
                </a:solidFill>
                <a:latin typeface="Times New Roman"/>
                <a:cs typeface="Times New Roman"/>
              </a:rPr>
              <a:t>the gas. The transfer of heat from the gas to the reservoir causes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in the entropy  </a:t>
            </a:r>
            <a:r>
              <a:rPr dirty="0" sz="1000">
                <a:solidFill>
                  <a:srgbClr val="010202"/>
                </a:solidFill>
                <a:latin typeface="Times New Roman"/>
                <a:cs typeface="Times New Roman"/>
              </a:rPr>
              <a:t>of the</a:t>
            </a:r>
            <a:r>
              <a:rPr dirty="0" sz="1000" spc="-5">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p:txBody>
      </p:sp>
      <p:sp>
        <p:nvSpPr>
          <p:cNvPr id="9" name="object 9"/>
          <p:cNvSpPr/>
          <p:nvPr/>
        </p:nvSpPr>
        <p:spPr>
          <a:xfrm>
            <a:off x="1611261" y="3449396"/>
            <a:ext cx="1781175" cy="333375"/>
          </a:xfrm>
          <a:prstGeom prst="rect">
            <a:avLst/>
          </a:prstGeom>
          <a:blipFill>
            <a:blip r:embed="rId4" cstate="print"/>
            <a:stretch>
              <a:fillRect/>
            </a:stretch>
          </a:blipFill>
        </p:spPr>
        <p:txBody>
          <a:bodyPr wrap="square" lIns="0" tIns="0" rIns="0" bIns="0" rtlCol="0"/>
          <a:lstStyle/>
          <a:p/>
        </p:txBody>
      </p:sp>
      <p:sp>
        <p:nvSpPr>
          <p:cNvPr id="10" name="object 10"/>
          <p:cNvSpPr/>
          <p:nvPr/>
        </p:nvSpPr>
        <p:spPr>
          <a:xfrm>
            <a:off x="1797050" y="4772025"/>
            <a:ext cx="1905000" cy="32385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8147" y="403097"/>
            <a:ext cx="4752340" cy="7361555"/>
          </a:xfrm>
          <a:prstGeom prst="rect">
            <a:avLst/>
          </a:prstGeom>
        </p:spPr>
        <p:txBody>
          <a:bodyPr wrap="square" lIns="0" tIns="12700" rIns="0" bIns="0" rtlCol="0" vert="horz">
            <a:spAutoFit/>
          </a:bodyPr>
          <a:lstStyle/>
          <a:p>
            <a:pPr marL="2532380">
              <a:lnSpc>
                <a:spcPct val="100000"/>
              </a:lnSpc>
              <a:spcBef>
                <a:spcPts val="100"/>
              </a:spcBef>
            </a:pPr>
            <a:r>
              <a:rPr dirty="0" sz="1000" i="1">
                <a:solidFill>
                  <a:srgbClr val="231F20"/>
                </a:solidFill>
                <a:latin typeface="Times New Roman"/>
                <a:cs typeface="Times New Roman"/>
              </a:rPr>
              <a:t>The Second Law of Thermodynamics  </a:t>
            </a:r>
            <a:r>
              <a:rPr dirty="0" sz="1000" spc="130" i="1">
                <a:solidFill>
                  <a:srgbClr val="231F20"/>
                </a:solidFill>
                <a:latin typeface="Times New Roman"/>
                <a:cs typeface="Times New Roman"/>
              </a:rPr>
              <a:t> </a:t>
            </a:r>
            <a:r>
              <a:rPr dirty="0" sz="1000">
                <a:solidFill>
                  <a:srgbClr val="231F20"/>
                </a:solidFill>
                <a:latin typeface="Times New Roman"/>
                <a:cs typeface="Times New Roman"/>
              </a:rPr>
              <a:t>53</a:t>
            </a:r>
            <a:endParaRPr sz="1000">
              <a:latin typeface="Times New Roman"/>
              <a:cs typeface="Times New Roman"/>
            </a:endParaRPr>
          </a:p>
          <a:p>
            <a:pPr algn="just" marL="88900" marR="82550" indent="-635">
              <a:lnSpc>
                <a:spcPct val="100000"/>
              </a:lnSpc>
              <a:spcBef>
                <a:spcPts val="935"/>
              </a:spcBef>
            </a:pPr>
            <a:r>
              <a:rPr dirty="0" sz="1000" spc="-5" i="1">
                <a:solidFill>
                  <a:srgbClr val="010202"/>
                </a:solidFill>
                <a:latin typeface="Times New Roman"/>
                <a:cs typeface="Times New Roman"/>
              </a:rPr>
              <a:t>PV</a:t>
            </a:r>
            <a:r>
              <a:rPr dirty="0" baseline="33333" sz="1125" spc="-7">
                <a:solidFill>
                  <a:srgbClr val="010202"/>
                </a:solidFill>
                <a:latin typeface="Times New Roman"/>
                <a:cs typeface="Times New Roman"/>
              </a:rPr>
              <a:t>μ</a:t>
            </a:r>
            <a:r>
              <a:rPr dirty="0" sz="1000" spc="-5">
                <a:solidFill>
                  <a:srgbClr val="010202"/>
                </a:solidFill>
                <a:latin typeface="Times New Roman"/>
                <a:cs typeface="Times New Roman"/>
              </a:rPr>
              <a:t>=constant. As </a:t>
            </a:r>
            <a:r>
              <a:rPr dirty="0" sz="1000">
                <a:solidFill>
                  <a:srgbClr val="010202"/>
                </a:solidFill>
                <a:latin typeface="Times New Roman"/>
                <a:cs typeface="Times New Roman"/>
              </a:rPr>
              <a:t>the process is reversible, no degradation occurs, and, as the process is  adiabatic,</a:t>
            </a:r>
            <a:r>
              <a:rPr dirty="0" sz="1000" spc="125">
                <a:solidFill>
                  <a:srgbClr val="010202"/>
                </a:solidFill>
                <a:latin typeface="Times New Roman"/>
                <a:cs typeface="Times New Roman"/>
              </a:rPr>
              <a:t> </a:t>
            </a:r>
            <a:r>
              <a:rPr dirty="0" sz="1000">
                <a:solidFill>
                  <a:srgbClr val="010202"/>
                </a:solidFill>
                <a:latin typeface="Times New Roman"/>
                <a:cs typeface="Times New Roman"/>
              </a:rPr>
              <a:t>no</a:t>
            </a:r>
            <a:r>
              <a:rPr dirty="0" sz="1000" spc="13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130">
                <a:solidFill>
                  <a:srgbClr val="010202"/>
                </a:solidFill>
                <a:latin typeface="Times New Roman"/>
                <a:cs typeface="Times New Roman"/>
              </a:rPr>
              <a:t> </a:t>
            </a:r>
            <a:r>
              <a:rPr dirty="0" sz="1000">
                <a:solidFill>
                  <a:srgbClr val="010202"/>
                </a:solidFill>
                <a:latin typeface="Times New Roman"/>
                <a:cs typeface="Times New Roman"/>
              </a:rPr>
              <a:t>flow</a:t>
            </a:r>
            <a:r>
              <a:rPr dirty="0" sz="1000" spc="130">
                <a:solidFill>
                  <a:srgbClr val="010202"/>
                </a:solidFill>
                <a:latin typeface="Times New Roman"/>
                <a:cs typeface="Times New Roman"/>
              </a:rPr>
              <a:t> </a:t>
            </a:r>
            <a:r>
              <a:rPr dirty="0" sz="1000">
                <a:solidFill>
                  <a:srgbClr val="010202"/>
                </a:solidFill>
                <a:latin typeface="Times New Roman"/>
                <a:cs typeface="Times New Roman"/>
              </a:rPr>
              <a:t>occurs.</a:t>
            </a:r>
            <a:r>
              <a:rPr dirty="0" sz="1000" spc="1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25">
                <a:solidFill>
                  <a:srgbClr val="010202"/>
                </a:solidFill>
                <a:latin typeface="Times New Roman"/>
                <a:cs typeface="Times New Roman"/>
              </a:rPr>
              <a:t> </a:t>
            </a:r>
            <a:r>
              <a:rPr dirty="0" sz="1000">
                <a:solidFill>
                  <a:srgbClr val="010202"/>
                </a:solidFill>
                <a:latin typeface="Times New Roman"/>
                <a:cs typeface="Times New Roman"/>
              </a:rPr>
              <a:t>change</a:t>
            </a:r>
            <a:r>
              <a:rPr dirty="0" sz="1000" spc="130">
                <a:solidFill>
                  <a:srgbClr val="010202"/>
                </a:solidFill>
                <a:latin typeface="Times New Roman"/>
                <a:cs typeface="Times New Roman"/>
              </a:rPr>
              <a:t> </a:t>
            </a:r>
            <a:r>
              <a:rPr dirty="0" sz="1000">
                <a:solidFill>
                  <a:srgbClr val="010202"/>
                </a:solidFill>
                <a:latin typeface="Times New Roman"/>
                <a:cs typeface="Times New Roman"/>
              </a:rPr>
              <a:t>in</a:t>
            </a:r>
            <a:r>
              <a:rPr dirty="0" sz="1000" spc="1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30">
                <a:solidFill>
                  <a:srgbClr val="010202"/>
                </a:solidFill>
                <a:latin typeface="Times New Roman"/>
                <a:cs typeface="Times New Roman"/>
              </a:rPr>
              <a:t> </a:t>
            </a:r>
            <a:r>
              <a:rPr dirty="0" sz="1000">
                <a:solidFill>
                  <a:srgbClr val="010202"/>
                </a:solidFill>
                <a:latin typeface="Times New Roman"/>
                <a:cs typeface="Times New Roman"/>
              </a:rPr>
              <a:t>entropy</a:t>
            </a:r>
            <a:r>
              <a:rPr dirty="0" sz="1000" spc="125">
                <a:solidFill>
                  <a:srgbClr val="010202"/>
                </a:solidFill>
                <a:latin typeface="Times New Roman"/>
                <a:cs typeface="Times New Roman"/>
              </a:rPr>
              <a:t> </a:t>
            </a:r>
            <a:r>
              <a:rPr dirty="0" sz="1000">
                <a:solidFill>
                  <a:srgbClr val="010202"/>
                </a:solidFill>
                <a:latin typeface="Times New Roman"/>
                <a:cs typeface="Times New Roman"/>
              </a:rPr>
              <a:t>of</a:t>
            </a:r>
            <a:r>
              <a:rPr dirty="0" sz="1000" spc="1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30">
                <a:solidFill>
                  <a:srgbClr val="010202"/>
                </a:solidFill>
                <a:latin typeface="Times New Roman"/>
                <a:cs typeface="Times New Roman"/>
              </a:rPr>
              <a:t> </a:t>
            </a:r>
            <a:r>
              <a:rPr dirty="0" sz="1000">
                <a:solidFill>
                  <a:srgbClr val="010202"/>
                </a:solidFill>
                <a:latin typeface="Times New Roman"/>
                <a:cs typeface="Times New Roman"/>
              </a:rPr>
              <a:t>gas</a:t>
            </a:r>
            <a:r>
              <a:rPr dirty="0" sz="1000" spc="130">
                <a:solidFill>
                  <a:srgbClr val="010202"/>
                </a:solidFill>
                <a:latin typeface="Times New Roman"/>
                <a:cs typeface="Times New Roman"/>
              </a:rPr>
              <a:t> </a:t>
            </a:r>
            <a:r>
              <a:rPr dirty="0" sz="1000">
                <a:solidFill>
                  <a:srgbClr val="010202"/>
                </a:solidFill>
                <a:latin typeface="Times New Roman"/>
                <a:cs typeface="Times New Roman"/>
              </a:rPr>
              <a:t>is</a:t>
            </a:r>
            <a:r>
              <a:rPr dirty="0" sz="1000" spc="130">
                <a:solidFill>
                  <a:srgbClr val="010202"/>
                </a:solidFill>
                <a:latin typeface="Times New Roman"/>
                <a:cs typeface="Times New Roman"/>
              </a:rPr>
              <a:t> </a:t>
            </a:r>
            <a:r>
              <a:rPr dirty="0" sz="1000">
                <a:solidFill>
                  <a:srgbClr val="010202"/>
                </a:solidFill>
                <a:latin typeface="Times New Roman"/>
                <a:cs typeface="Times New Roman"/>
              </a:rPr>
              <a:t>thus</a:t>
            </a:r>
            <a:r>
              <a:rPr dirty="0" sz="1000" spc="125">
                <a:solidFill>
                  <a:srgbClr val="010202"/>
                </a:solidFill>
                <a:latin typeface="Times New Roman"/>
                <a:cs typeface="Times New Roman"/>
              </a:rPr>
              <a:t> </a:t>
            </a:r>
            <a:r>
              <a:rPr dirty="0" sz="1000">
                <a:solidFill>
                  <a:srgbClr val="010202"/>
                </a:solidFill>
                <a:latin typeface="Times New Roman"/>
                <a:cs typeface="Times New Roman"/>
              </a:rPr>
              <a:t>zero,</a:t>
            </a:r>
            <a:r>
              <a:rPr dirty="0" sz="1000" spc="13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algn="just" marL="88900" marR="82550">
              <a:lnSpc>
                <a:spcPct val="100000"/>
              </a:lnSpc>
              <a:spcBef>
                <a:spcPts val="270"/>
              </a:spcBef>
            </a:pPr>
            <a:r>
              <a:rPr dirty="0" sz="1000" spc="-10">
                <a:solidFill>
                  <a:srgbClr val="010202"/>
                </a:solidFill>
                <a:latin typeface="Times New Roman"/>
                <a:cs typeface="Times New Roman"/>
              </a:rPr>
              <a:t>consequently, </a:t>
            </a:r>
            <a:r>
              <a:rPr dirty="0" sz="1000">
                <a:solidFill>
                  <a:srgbClr val="010202"/>
                </a:solidFill>
                <a:latin typeface="Times New Roman"/>
                <a:cs typeface="Times New Roman"/>
              </a:rPr>
              <a:t>all states of an ideal gas lying on a </a:t>
            </a:r>
            <a:r>
              <a:rPr dirty="0" sz="1000" spc="-5" i="1">
                <a:solidFill>
                  <a:srgbClr val="010202"/>
                </a:solidFill>
                <a:latin typeface="Times New Roman"/>
                <a:cs typeface="Times New Roman"/>
              </a:rPr>
              <a:t>PV</a:t>
            </a:r>
            <a:r>
              <a:rPr dirty="0" baseline="33333" sz="1125" spc="-7">
                <a:solidFill>
                  <a:srgbClr val="010202"/>
                </a:solidFill>
                <a:latin typeface="Times New Roman"/>
                <a:cs typeface="Times New Roman"/>
              </a:rPr>
              <a:t>μ</a:t>
            </a:r>
            <a:r>
              <a:rPr dirty="0" sz="1000" spc="-5">
                <a:solidFill>
                  <a:srgbClr val="010202"/>
                </a:solidFill>
                <a:latin typeface="Times New Roman"/>
                <a:cs typeface="Times New Roman"/>
              </a:rPr>
              <a:t>=constant </a:t>
            </a:r>
            <a:r>
              <a:rPr dirty="0" sz="1000">
                <a:solidFill>
                  <a:srgbClr val="010202"/>
                </a:solidFill>
                <a:latin typeface="Times New Roman"/>
                <a:cs typeface="Times New Roman"/>
              </a:rPr>
              <a:t>line are states of equal  entropy (cf. all states of an ideal gas lying on a </a:t>
            </a:r>
            <a:r>
              <a:rPr dirty="0" sz="1000" i="1">
                <a:solidFill>
                  <a:srgbClr val="010202"/>
                </a:solidFill>
                <a:latin typeface="Times New Roman"/>
                <a:cs typeface="Times New Roman"/>
              </a:rPr>
              <a:t>PV=RT </a:t>
            </a:r>
            <a:r>
              <a:rPr dirty="0" sz="1000" spc="-5">
                <a:solidFill>
                  <a:srgbClr val="010202"/>
                </a:solidFill>
                <a:latin typeface="Times New Roman"/>
                <a:cs typeface="Times New Roman"/>
              </a:rPr>
              <a:t>line are states of equal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A reversible adiabatic process is thus an isentropic process.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a:t>
            </a:r>
            <a:r>
              <a:rPr dirty="0" sz="1000">
                <a:solidFill>
                  <a:srgbClr val="010202"/>
                </a:solidFill>
                <a:latin typeface="Times New Roman"/>
                <a:cs typeface="Times New Roman"/>
              </a:rPr>
              <a:t>adiabatic</a:t>
            </a:r>
            <a:r>
              <a:rPr dirty="0" sz="1000" spc="85">
                <a:solidFill>
                  <a:srgbClr val="010202"/>
                </a:solidFill>
                <a:latin typeface="Times New Roman"/>
                <a:cs typeface="Times New Roman"/>
              </a:rPr>
              <a:t> </a:t>
            </a:r>
            <a:r>
              <a:rPr dirty="0" sz="1000">
                <a:solidFill>
                  <a:srgbClr val="010202"/>
                </a:solidFill>
                <a:latin typeface="Times New Roman"/>
                <a:cs typeface="Times New Roman"/>
              </a:rPr>
              <a:t>expansion</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work</a:t>
            </a:r>
            <a:r>
              <a:rPr dirty="0" sz="1000" spc="85">
                <a:solidFill>
                  <a:srgbClr val="010202"/>
                </a:solidFill>
                <a:latin typeface="Times New Roman"/>
                <a:cs typeface="Times New Roman"/>
              </a:rPr>
              <a:t> </a:t>
            </a:r>
            <a:r>
              <a:rPr dirty="0" sz="1000">
                <a:solidFill>
                  <a:srgbClr val="010202"/>
                </a:solidFill>
                <a:latin typeface="Times New Roman"/>
                <a:cs typeface="Times New Roman"/>
              </a:rPr>
              <a:t>done</a:t>
            </a:r>
            <a:r>
              <a:rPr dirty="0" sz="1000" spc="85">
                <a:solidFill>
                  <a:srgbClr val="010202"/>
                </a:solidFill>
                <a:latin typeface="Times New Roman"/>
                <a:cs typeface="Times New Roman"/>
              </a:rPr>
              <a:t> </a:t>
            </a:r>
            <a:r>
              <a:rPr dirty="0" sz="1000">
                <a:solidFill>
                  <a:srgbClr val="010202"/>
                </a:solidFill>
                <a:latin typeface="Times New Roman"/>
                <a:cs typeface="Times New Roman"/>
              </a:rPr>
              <a:t>by</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gas,</a:t>
            </a:r>
            <a:r>
              <a:rPr dirty="0" sz="1000" spc="85">
                <a:solidFill>
                  <a:srgbClr val="010202"/>
                </a:solidFill>
                <a:latin typeface="Times New Roman"/>
                <a:cs typeface="Times New Roman"/>
              </a:rPr>
              <a:t> </a:t>
            </a:r>
            <a:r>
              <a:rPr dirty="0" sz="1000" spc="5" i="1">
                <a:solidFill>
                  <a:srgbClr val="010202"/>
                </a:solidFill>
                <a:latin typeface="Times New Roman"/>
                <a:cs typeface="Times New Roman"/>
              </a:rPr>
              <a:t>w</a:t>
            </a:r>
            <a:r>
              <a:rPr dirty="0" baseline="-33333" sz="1125" spc="7">
                <a:solidFill>
                  <a:srgbClr val="010202"/>
                </a:solidFill>
                <a:latin typeface="Times New Roman"/>
                <a:cs typeface="Times New Roman"/>
              </a:rPr>
              <a:t>max</a:t>
            </a:r>
            <a:r>
              <a:rPr dirty="0" sz="1000" spc="5">
                <a:solidFill>
                  <a:srgbClr val="010202"/>
                </a:solidFill>
                <a:latin typeface="Times New Roman"/>
                <a:cs typeface="Times New Roman"/>
              </a:rPr>
              <a: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equals</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decrease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internal</a:t>
            </a:r>
            <a:endParaRPr sz="1000">
              <a:latin typeface="Times New Roman"/>
              <a:cs typeface="Times New Roman"/>
            </a:endParaRPr>
          </a:p>
          <a:p>
            <a:pPr algn="just" marL="88900">
              <a:lnSpc>
                <a:spcPct val="100000"/>
              </a:lnSpc>
              <a:spcBef>
                <a:spcPts val="375"/>
              </a:spcBef>
            </a:pP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gas.</a:t>
            </a:r>
            <a:endParaRPr sz="1000">
              <a:latin typeface="Times New Roman"/>
              <a:cs typeface="Times New Roman"/>
            </a:endParaRPr>
          </a:p>
          <a:p>
            <a:pPr algn="r" marR="82550">
              <a:lnSpc>
                <a:spcPct val="100000"/>
              </a:lnSpc>
            </a:pPr>
            <a:r>
              <a:rPr dirty="0" sz="1000">
                <a:solidFill>
                  <a:srgbClr val="010202"/>
                </a:solidFill>
                <a:latin typeface="Times New Roman"/>
                <a:cs typeface="Times New Roman"/>
              </a:rPr>
              <a:t>If the pressure exerted on the gas is suddenly decreased from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 </a:t>
            </a:r>
            <a:r>
              <a:rPr dirty="0" sz="1000">
                <a:solidFill>
                  <a:srgbClr val="010202"/>
                </a:solidFill>
                <a:latin typeface="Times New Roman"/>
                <a:cs typeface="Times New Roman"/>
              </a:rPr>
              <a:t>then the state</a:t>
            </a:r>
            <a:r>
              <a:rPr dirty="0" sz="1000" spc="-175">
                <a:solidFill>
                  <a:srgbClr val="010202"/>
                </a:solidFill>
                <a:latin typeface="Times New Roman"/>
                <a:cs typeface="Times New Roman"/>
              </a:rPr>
              <a:t> </a:t>
            </a:r>
            <a:r>
              <a:rPr dirty="0" sz="1000" spc="-10">
                <a:solidFill>
                  <a:srgbClr val="010202"/>
                </a:solidFill>
                <a:latin typeface="Times New Roman"/>
                <a:cs typeface="Times New Roman"/>
              </a:rPr>
              <a:t>of</a:t>
            </a:r>
            <a:endParaRPr sz="1000">
              <a:latin typeface="Times New Roman"/>
              <a:cs typeface="Times New Roman"/>
            </a:endParaRPr>
          </a:p>
          <a:p>
            <a:pPr algn="r" marR="83185">
              <a:lnSpc>
                <a:spcPct val="100000"/>
              </a:lnSpc>
              <a:spcBef>
                <a:spcPts val="370"/>
              </a:spcBef>
            </a:pP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initially</a:t>
            </a:r>
            <a:r>
              <a:rPr dirty="0" sz="1000" spc="50">
                <a:solidFill>
                  <a:srgbClr val="010202"/>
                </a:solidFill>
                <a:latin typeface="Times New Roman"/>
                <a:cs typeface="Times New Roman"/>
              </a:rPr>
              <a:t> </a:t>
            </a:r>
            <a:r>
              <a:rPr dirty="0" sz="1000" spc="-10" i="1">
                <a:solidFill>
                  <a:srgbClr val="010202"/>
                </a:solidFill>
                <a:latin typeface="Times New Roman"/>
                <a:cs typeface="Times New Roman"/>
              </a:rPr>
              <a:t>(P</a:t>
            </a:r>
            <a:r>
              <a:rPr dirty="0" baseline="-33333" sz="1125" spc="-15" i="1">
                <a:solidFill>
                  <a:srgbClr val="010202"/>
                </a:solidFill>
                <a:latin typeface="Times New Roman"/>
                <a:cs typeface="Times New Roman"/>
              </a:rPr>
              <a:t>A</a:t>
            </a:r>
            <a:r>
              <a:rPr dirty="0" sz="1000" spc="-10" i="1">
                <a:solidFill>
                  <a:srgbClr val="010202"/>
                </a:solidFill>
                <a:latin typeface="Times New Roman"/>
                <a:cs typeface="Times New Roman"/>
              </a:rPr>
              <a:t>,</a:t>
            </a:r>
            <a:r>
              <a:rPr dirty="0" sz="1000" spc="50" i="1">
                <a:solidFill>
                  <a:srgbClr val="010202"/>
                </a:solidFill>
                <a:latin typeface="Times New Roman"/>
                <a:cs typeface="Times New Roman"/>
              </a:rPr>
              <a:t> </a:t>
            </a:r>
            <a:r>
              <a:rPr dirty="0" sz="1000" spc="-10" i="1">
                <a:solidFill>
                  <a:srgbClr val="010202"/>
                </a:solidFill>
                <a:latin typeface="Times New Roman"/>
                <a:cs typeface="Times New Roman"/>
              </a:rPr>
              <a:t>T</a:t>
            </a:r>
            <a:r>
              <a:rPr dirty="0" baseline="-33333" sz="1125" spc="-15" i="1">
                <a:solidFill>
                  <a:srgbClr val="010202"/>
                </a:solidFill>
                <a:latin typeface="Times New Roman"/>
                <a:cs typeface="Times New Roman"/>
              </a:rPr>
              <a:t>A</a:t>
            </a:r>
            <a:r>
              <a:rPr dirty="0" sz="1000" spc="-10" i="1">
                <a:solidFill>
                  <a:srgbClr val="010202"/>
                </a:solidFill>
                <a:latin typeface="Times New Roman"/>
                <a:cs typeface="Times New Roman"/>
              </a:rPr>
              <a:t>),</a:t>
            </a:r>
            <a:r>
              <a:rPr dirty="0" sz="1000" spc="50" i="1">
                <a:solidFill>
                  <a:srgbClr val="010202"/>
                </a:solidFill>
                <a:latin typeface="Times New Roman"/>
                <a:cs typeface="Times New Roman"/>
              </a:rPr>
              <a:t> </a:t>
            </a:r>
            <a:r>
              <a:rPr dirty="0" sz="1000" spc="-5">
                <a:solidFill>
                  <a:srgbClr val="010202"/>
                </a:solidFill>
                <a:latin typeface="Times New Roman"/>
                <a:cs typeface="Times New Roman"/>
              </a:rPr>
              <a:t>momentarily</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moves</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off</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15" i="1">
                <a:solidFill>
                  <a:srgbClr val="010202"/>
                </a:solidFill>
                <a:latin typeface="Times New Roman"/>
                <a:cs typeface="Times New Roman"/>
              </a:rPr>
              <a:t>P-V-T</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surface,</a:t>
            </a:r>
            <a:r>
              <a:rPr dirty="0" sz="1000" spc="5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a:solidFill>
                  <a:srgbClr val="010202"/>
                </a:solidFill>
                <a:latin typeface="Times New Roman"/>
                <a:cs typeface="Times New Roman"/>
              </a:rPr>
              <a:t>being</a:t>
            </a:r>
            <a:endParaRPr sz="1000">
              <a:latin typeface="Times New Roman"/>
              <a:cs typeface="Times New Roman"/>
            </a:endParaRPr>
          </a:p>
          <a:p>
            <a:pPr algn="just" marL="88900" marR="81280">
              <a:lnSpc>
                <a:spcPct val="100000"/>
              </a:lnSpc>
              <a:spcBef>
                <a:spcPts val="370"/>
              </a:spcBef>
            </a:pPr>
            <a:r>
              <a:rPr dirty="0" sz="1000" spc="-5">
                <a:solidFill>
                  <a:srgbClr val="010202"/>
                </a:solidFill>
                <a:latin typeface="Times New Roman"/>
                <a:cs typeface="Times New Roman"/>
              </a:rPr>
              <a:t>thus out of equilibrium, the expansion occurs irreversibly and degradation occurs. As the  gas is contained </a:t>
            </a:r>
            <a:r>
              <a:rPr dirty="0" sz="1000" spc="-10">
                <a:solidFill>
                  <a:srgbClr val="010202"/>
                </a:solidFill>
                <a:latin typeface="Times New Roman"/>
                <a:cs typeface="Times New Roman"/>
              </a:rPr>
              <a:t>adiabatically, </a:t>
            </a:r>
            <a:r>
              <a:rPr dirty="0" sz="1000" spc="-5">
                <a:solidFill>
                  <a:srgbClr val="010202"/>
                </a:solidFill>
                <a:latin typeface="Times New Roman"/>
                <a:cs typeface="Times New Roman"/>
              </a:rPr>
              <a:t>the heat produced by the degradation remains in the gas,  </a:t>
            </a:r>
            <a:r>
              <a:rPr dirty="0" sz="1000">
                <a:solidFill>
                  <a:srgbClr val="010202"/>
                </a:solidFill>
                <a:latin typeface="Times New Roman"/>
                <a:cs typeface="Times New Roman"/>
              </a:rPr>
              <a:t>and thus the final temperature of the gas after an irreversible expansion is higher than the  </a:t>
            </a:r>
            <a:r>
              <a:rPr dirty="0" sz="1000" spc="-5">
                <a:solidFill>
                  <a:srgbClr val="010202"/>
                </a:solidFill>
                <a:latin typeface="Times New Roman"/>
                <a:cs typeface="Times New Roman"/>
              </a:rPr>
              <a:t>temperature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 </a:t>
            </a:r>
            <a:r>
              <a:rPr dirty="0" sz="1000">
                <a:solidFill>
                  <a:srgbClr val="010202"/>
                </a:solidFill>
                <a:latin typeface="Times New Roman"/>
                <a:cs typeface="Times New Roman"/>
              </a:rPr>
              <a:t>Thus the final state of a gas after an irreversible adiabatic expansion</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from</a:t>
            </a:r>
            <a:endParaRPr sz="1000">
              <a:latin typeface="Times New Roman"/>
              <a:cs typeface="Times New Roman"/>
            </a:endParaRPr>
          </a:p>
          <a:p>
            <a:pPr algn="just" marL="88900" marR="82550">
              <a:lnSpc>
                <a:spcPct val="130900"/>
              </a:lnSpc>
            </a:pP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B </a:t>
            </a:r>
            <a:r>
              <a:rPr dirty="0" sz="1000" spc="-10">
                <a:solidFill>
                  <a:srgbClr val="010202"/>
                </a:solidFill>
                <a:latin typeface="Times New Roman"/>
                <a:cs typeface="Times New Roman"/>
              </a:rPr>
              <a:t>differs </a:t>
            </a:r>
            <a:r>
              <a:rPr dirty="0" sz="1000" spc="-5">
                <a:solidFill>
                  <a:srgbClr val="010202"/>
                </a:solidFill>
                <a:latin typeface="Times New Roman"/>
                <a:cs typeface="Times New Roman"/>
              </a:rPr>
              <a:t>from the final state after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expansion from the same initial to  the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same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final</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irreversible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adiabatic</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expansion</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does</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not</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follow</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path</a:t>
            </a:r>
            <a:endParaRPr sz="1000">
              <a:latin typeface="Times New Roman"/>
              <a:cs typeface="Times New Roman"/>
            </a:endParaRPr>
          </a:p>
          <a:p>
            <a:pPr algn="just" marL="88900" marR="81280" indent="-635">
              <a:lnSpc>
                <a:spcPct val="100000"/>
              </a:lnSpc>
              <a:spcBef>
                <a:spcPts val="270"/>
              </a:spcBef>
            </a:pPr>
            <a:r>
              <a:rPr dirty="0" sz="1000" spc="-5" i="1">
                <a:solidFill>
                  <a:srgbClr val="010202"/>
                </a:solidFill>
                <a:latin typeface="Times New Roman"/>
                <a:cs typeface="Times New Roman"/>
              </a:rPr>
              <a:t>PV</a:t>
            </a:r>
            <a:r>
              <a:rPr dirty="0" baseline="33333" sz="1125" spc="-7">
                <a:solidFill>
                  <a:srgbClr val="010202"/>
                </a:solidFill>
                <a:latin typeface="Times New Roman"/>
                <a:cs typeface="Times New Roman"/>
              </a:rPr>
              <a:t>μ</a:t>
            </a:r>
            <a:r>
              <a:rPr dirty="0" sz="1000" spc="-5">
                <a:solidFill>
                  <a:srgbClr val="010202"/>
                </a:solidFill>
                <a:latin typeface="Times New Roman"/>
                <a:cs typeface="Times New Roman"/>
              </a:rPr>
              <a:t>=constant.) </a:t>
            </a:r>
            <a:r>
              <a:rPr dirty="0" sz="1000">
                <a:solidFill>
                  <a:srgbClr val="010202"/>
                </a:solidFill>
                <a:latin typeface="Times New Roman"/>
                <a:cs typeface="Times New Roman"/>
              </a:rPr>
              <a:t>The entropy produced in the gas due to the irreversible process is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in entropy between the final and initial states, and the final state itself is  </a:t>
            </a:r>
            <a:r>
              <a:rPr dirty="0" sz="1000" spc="-5">
                <a:solidFill>
                  <a:srgbClr val="010202"/>
                </a:solidFill>
                <a:latin typeface="Times New Roman"/>
                <a:cs typeface="Times New Roman"/>
              </a:rPr>
              <a:t>determined</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degree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irreversibility</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30">
                <a:solidFill>
                  <a:srgbClr val="010202"/>
                </a:solidFill>
                <a:latin typeface="Times New Roman"/>
                <a:cs typeface="Times New Roman"/>
              </a:rPr>
              <a:t> </a:t>
            </a:r>
            <a:r>
              <a:rPr dirty="0" sz="1000">
                <a:solidFill>
                  <a:srgbClr val="010202"/>
                </a:solidFill>
                <a:latin typeface="Times New Roman"/>
                <a:cs typeface="Times New Roman"/>
              </a:rPr>
              <a:t>a</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given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decrease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endParaRPr sz="1000">
              <a:latin typeface="Times New Roman"/>
              <a:cs typeface="Times New Roman"/>
            </a:endParaRPr>
          </a:p>
          <a:p>
            <a:pPr algn="just" marL="88900" marR="81280">
              <a:lnSpc>
                <a:spcPct val="100000"/>
              </a:lnSpc>
              <a:spcBef>
                <a:spcPts val="375"/>
              </a:spcBef>
            </a:pPr>
            <a:r>
              <a:rPr dirty="0" sz="1000">
                <a:solidFill>
                  <a:srgbClr val="010202"/>
                </a:solidFill>
                <a:latin typeface="Times New Roman"/>
                <a:cs typeface="Times New Roman"/>
              </a:rPr>
              <a:t>pressure,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 </a:t>
            </a:r>
            <a:r>
              <a:rPr dirty="0" sz="1000">
                <a:solidFill>
                  <a:srgbClr val="010202"/>
                </a:solidFill>
                <a:latin typeface="Times New Roman"/>
                <a:cs typeface="Times New Roman"/>
              </a:rPr>
              <a:t>the more irreversible the process, the more heat produced in the gas  by degradation, the higher the final temperature and internal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and the greater the  </a:t>
            </a:r>
            <a:r>
              <a:rPr dirty="0" sz="1000" spc="-5">
                <a:solidFill>
                  <a:srgbClr val="010202"/>
                </a:solidFill>
                <a:latin typeface="Times New Roman"/>
                <a:cs typeface="Times New Roman"/>
              </a:rPr>
              <a:t>increase in </a:t>
            </a:r>
            <a:r>
              <a:rPr dirty="0" sz="1000" spc="-15">
                <a:solidFill>
                  <a:srgbClr val="010202"/>
                </a:solidFill>
                <a:latin typeface="Times New Roman"/>
                <a:cs typeface="Times New Roman"/>
              </a:rPr>
              <a:t>entropy. </a:t>
            </a:r>
            <a:r>
              <a:rPr dirty="0" sz="1000" spc="-5">
                <a:solidFill>
                  <a:srgbClr val="010202"/>
                </a:solidFill>
                <a:latin typeface="Times New Roman"/>
                <a:cs typeface="Times New Roman"/>
              </a:rPr>
              <a:t>Thus, during an irreversible expansion, the work done by the gas still  </a:t>
            </a:r>
            <a:r>
              <a:rPr dirty="0" sz="1000">
                <a:solidFill>
                  <a:srgbClr val="010202"/>
                </a:solidFill>
                <a:latin typeface="Times New Roman"/>
                <a:cs typeface="Times New Roman"/>
              </a:rPr>
              <a:t>equals the decrease in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gas (as is required by the First Law), </a:t>
            </a:r>
            <a:r>
              <a:rPr dirty="0" sz="1000" spc="-5">
                <a:solidFill>
                  <a:srgbClr val="010202"/>
                </a:solidFill>
                <a:latin typeface="Times New Roman"/>
                <a:cs typeface="Times New Roman"/>
              </a:rPr>
              <a:t>but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decrease</a:t>
            </a:r>
            <a:r>
              <a:rPr dirty="0" sz="1000" spc="75">
                <a:solidFill>
                  <a:srgbClr val="010202"/>
                </a:solidFill>
                <a:latin typeface="Times New Roman"/>
                <a:cs typeface="Times New Roman"/>
              </a:rPr>
              <a:t> </a:t>
            </a:r>
            <a:r>
              <a:rPr dirty="0" sz="1000">
                <a:solidFill>
                  <a:srgbClr val="010202"/>
                </a:solidFill>
                <a:latin typeface="Times New Roman"/>
                <a:cs typeface="Times New Roman"/>
              </a:rPr>
              <a:t>in</a:t>
            </a:r>
            <a:r>
              <a:rPr dirty="0" sz="1000" spc="75">
                <a:solidFill>
                  <a:srgbClr val="010202"/>
                </a:solidFill>
                <a:latin typeface="Times New Roman"/>
                <a:cs typeface="Times New Roman"/>
              </a:rPr>
              <a:t> </a:t>
            </a:r>
            <a:r>
              <a:rPr dirty="0" sz="1000" spc="-5" i="1">
                <a:solidFill>
                  <a:srgbClr val="010202"/>
                </a:solidFill>
                <a:latin typeface="Times New Roman"/>
                <a:cs typeface="Times New Roman"/>
              </a:rPr>
              <a:t>U</a:t>
            </a:r>
            <a:r>
              <a:rPr dirty="0" sz="1000" spc="70" i="1">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less</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reversible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expansion</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8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a:t>
            </a:r>
            <a:r>
              <a:rPr dirty="0" baseline="-33333" sz="1125" spc="187" i="1">
                <a:solidFill>
                  <a:srgbClr val="010202"/>
                </a:solidFill>
                <a:latin typeface="Times New Roman"/>
                <a:cs typeface="Times New Roman"/>
              </a:rPr>
              <a:t> </a:t>
            </a:r>
            <a:r>
              <a:rPr dirty="0" sz="1000">
                <a:solidFill>
                  <a:srgbClr val="010202"/>
                </a:solidFill>
                <a:latin typeface="Times New Roman"/>
                <a:cs typeface="Times New Roman"/>
              </a:rPr>
              <a:t>to</a:t>
            </a:r>
            <a:r>
              <a:rPr dirty="0" sz="1000" spc="7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a:t>
            </a:r>
            <a:r>
              <a:rPr dirty="0" sz="1000" spc="80" i="1">
                <a:solidFill>
                  <a:srgbClr val="010202"/>
                </a:solidFill>
                <a:latin typeface="Times New Roman"/>
                <a:cs typeface="Times New Roman"/>
              </a:rPr>
              <a:t> </a:t>
            </a:r>
            <a:r>
              <a:rPr dirty="0" sz="1000">
                <a:solidFill>
                  <a:srgbClr val="010202"/>
                </a:solidFill>
                <a:latin typeface="Times New Roman"/>
                <a:cs typeface="Times New Roman"/>
              </a:rPr>
              <a:t>due</a:t>
            </a:r>
            <a:r>
              <a:rPr dirty="0" sz="1000" spc="75">
                <a:solidFill>
                  <a:srgbClr val="010202"/>
                </a:solidFill>
                <a:latin typeface="Times New Roman"/>
                <a:cs typeface="Times New Roman"/>
              </a:rPr>
              <a:t> </a:t>
            </a:r>
            <a:r>
              <a:rPr dirty="0" sz="1000">
                <a:solidFill>
                  <a:srgbClr val="010202"/>
                </a:solidFill>
                <a:latin typeface="Times New Roman"/>
                <a:cs typeface="Times New Roman"/>
              </a:rPr>
              <a:t>to</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88900">
              <a:lnSpc>
                <a:spcPct val="100000"/>
              </a:lnSpc>
              <a:spcBef>
                <a:spcPts val="370"/>
              </a:spcBef>
            </a:pPr>
            <a:r>
              <a:rPr dirty="0" sz="1000" spc="-5">
                <a:solidFill>
                  <a:srgbClr val="010202"/>
                </a:solidFill>
                <a:latin typeface="Times New Roman"/>
                <a:cs typeface="Times New Roman"/>
              </a:rPr>
              <a:t>heat appearing in the gas as the result of</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degradation.</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algn="ctr">
              <a:lnSpc>
                <a:spcPct val="100000"/>
              </a:lnSpc>
            </a:pPr>
            <a:r>
              <a:rPr dirty="0" sz="1000" b="1">
                <a:solidFill>
                  <a:srgbClr val="010202"/>
                </a:solidFill>
                <a:latin typeface="Times New Roman"/>
                <a:cs typeface="Times New Roman"/>
              </a:rPr>
              <a:t>3.9 </a:t>
            </a:r>
            <a:r>
              <a:rPr dirty="0" sz="1000" spc="-5" b="1">
                <a:solidFill>
                  <a:srgbClr val="010202"/>
                </a:solidFill>
                <a:latin typeface="Times New Roman"/>
                <a:cs typeface="Times New Roman"/>
              </a:rPr>
              <a:t>SUMMARY</a:t>
            </a:r>
            <a:r>
              <a:rPr dirty="0" sz="1000" spc="-45" b="1">
                <a:solidFill>
                  <a:srgbClr val="010202"/>
                </a:solidFill>
                <a:latin typeface="Times New Roman"/>
                <a:cs typeface="Times New Roman"/>
              </a:rPr>
              <a:t> </a:t>
            </a:r>
            <a:r>
              <a:rPr dirty="0" sz="1000" spc="-15" b="1">
                <a:solidFill>
                  <a:srgbClr val="010202"/>
                </a:solidFill>
                <a:latin typeface="Times New Roman"/>
                <a:cs typeface="Times New Roman"/>
              </a:rPr>
              <a:t>STATEMENTS</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88900">
              <a:lnSpc>
                <a:spcPct val="100000"/>
              </a:lnSpc>
            </a:pPr>
            <a:r>
              <a:rPr dirty="0" sz="1000" spc="-5">
                <a:solidFill>
                  <a:srgbClr val="010202"/>
                </a:solidFill>
                <a:latin typeface="Times New Roman"/>
                <a:cs typeface="Times New Roman"/>
              </a:rPr>
              <a:t>Three points have </a:t>
            </a:r>
            <a:r>
              <a:rPr dirty="0" sz="1000" spc="-10">
                <a:solidFill>
                  <a:srgbClr val="010202"/>
                </a:solidFill>
                <a:latin typeface="Times New Roman"/>
                <a:cs typeface="Times New Roman"/>
              </a:rPr>
              <a:t>emerged </a:t>
            </a:r>
            <a:r>
              <a:rPr dirty="0" sz="1000" spc="-5">
                <a:solidFill>
                  <a:srgbClr val="010202"/>
                </a:solidFill>
                <a:latin typeface="Times New Roman"/>
                <a:cs typeface="Times New Roman"/>
              </a:rPr>
              <a:t>from the discussion so far:</a:t>
            </a:r>
            <a:endParaRPr sz="1000">
              <a:latin typeface="Times New Roman"/>
              <a:cs typeface="Times New Roman"/>
            </a:endParaRPr>
          </a:p>
          <a:p>
            <a:pPr marL="228600" indent="-127635">
              <a:lnSpc>
                <a:spcPct val="100000"/>
              </a:lnSpc>
              <a:spcBef>
                <a:spcPts val="700"/>
              </a:spcBef>
              <a:buAutoNum type="arabicPeriod"/>
              <a:tabLst>
                <a:tab pos="229235" algn="l"/>
              </a:tabLst>
            </a:pPr>
            <a:r>
              <a:rPr dirty="0" sz="1000" spc="-5">
                <a:solidFill>
                  <a:srgbClr val="010202"/>
                </a:solidFill>
                <a:latin typeface="Times New Roman"/>
                <a:cs typeface="Times New Roman"/>
              </a:rPr>
              <a:t>The entropy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increases when the system </a:t>
            </a:r>
            <a:r>
              <a:rPr dirty="0" sz="1000" spc="-10">
                <a:solidFill>
                  <a:srgbClr val="010202"/>
                </a:solidFill>
                <a:latin typeface="Times New Roman"/>
                <a:cs typeface="Times New Roman"/>
              </a:rPr>
              <a:t>undergoes </a:t>
            </a:r>
            <a:r>
              <a:rPr dirty="0" sz="1000" spc="-5">
                <a:solidFill>
                  <a:srgbClr val="010202"/>
                </a:solidFill>
                <a:latin typeface="Times New Roman"/>
                <a:cs typeface="Times New Roman"/>
              </a:rPr>
              <a:t>an irreversible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228600" marR="95250" indent="-127000">
              <a:lnSpc>
                <a:spcPct val="100000"/>
              </a:lnSpc>
              <a:buClr>
                <a:srgbClr val="010202"/>
              </a:buClr>
              <a:buFont typeface="Times New Roman"/>
              <a:buAutoNum type="arabicPeriod"/>
              <a:tabLst>
                <a:tab pos="257175" algn="l"/>
              </a:tabLst>
            </a:pPr>
            <a:r>
              <a:rPr dirty="0"/>
              <a:t>	</a:t>
            </a:r>
            <a:r>
              <a:rPr dirty="0" sz="1000">
                <a:solidFill>
                  <a:srgbClr val="010202"/>
                </a:solidFill>
                <a:latin typeface="Times New Roman"/>
                <a:cs typeface="Times New Roman"/>
              </a:rPr>
              <a:t>Entropy is not created when a system </a:t>
            </a:r>
            <a:r>
              <a:rPr dirty="0" sz="1000" spc="-5">
                <a:solidFill>
                  <a:srgbClr val="010202"/>
                </a:solidFill>
                <a:latin typeface="Times New Roman"/>
                <a:cs typeface="Times New Roman"/>
              </a:rPr>
              <a:t>undergoes </a:t>
            </a:r>
            <a:r>
              <a:rPr dirty="0" sz="1000">
                <a:solidFill>
                  <a:srgbClr val="010202"/>
                </a:solidFill>
                <a:latin typeface="Times New Roman"/>
                <a:cs typeface="Times New Roman"/>
              </a:rPr>
              <a:t>a reversible process; entropy is  </a:t>
            </a:r>
            <a:r>
              <a:rPr dirty="0" sz="1000" spc="-5">
                <a:solidFill>
                  <a:srgbClr val="010202"/>
                </a:solidFill>
                <a:latin typeface="Times New Roman"/>
                <a:cs typeface="Times New Roman"/>
              </a:rPr>
              <a:t>simply transferred from one part of the system to another</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part.</a:t>
            </a:r>
            <a:endParaRPr sz="1000">
              <a:latin typeface="Times New Roman"/>
              <a:cs typeface="Times New Roman"/>
            </a:endParaRPr>
          </a:p>
          <a:p>
            <a:pPr marL="228600" indent="-127635">
              <a:lnSpc>
                <a:spcPct val="100000"/>
              </a:lnSpc>
              <a:buAutoNum type="arabicPeriod"/>
              <a:tabLst>
                <a:tab pos="229235" algn="l"/>
              </a:tabLst>
            </a:pPr>
            <a:r>
              <a:rPr dirty="0" sz="1000" spc="-5">
                <a:solidFill>
                  <a:srgbClr val="010202"/>
                </a:solidFill>
                <a:latin typeface="Times New Roman"/>
                <a:cs typeface="Times New Roman"/>
              </a:rPr>
              <a:t>Entropy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function.</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5"/>
              </a:spcBef>
            </a:pPr>
            <a:endParaRPr sz="1050">
              <a:latin typeface="Times New Roman"/>
              <a:cs typeface="Times New Roman"/>
            </a:endParaRPr>
          </a:p>
          <a:p>
            <a:pPr marL="1100455">
              <a:lnSpc>
                <a:spcPct val="100000"/>
              </a:lnSpc>
              <a:spcBef>
                <a:spcPts val="5"/>
              </a:spcBef>
            </a:pPr>
            <a:r>
              <a:rPr dirty="0" sz="1000" b="1">
                <a:solidFill>
                  <a:srgbClr val="010202"/>
                </a:solidFill>
                <a:latin typeface="Times New Roman"/>
                <a:cs typeface="Times New Roman"/>
              </a:rPr>
              <a:t>3.10 THE </a:t>
            </a:r>
            <a:r>
              <a:rPr dirty="0" sz="1000" spc="-5" b="1">
                <a:solidFill>
                  <a:srgbClr val="010202"/>
                </a:solidFill>
                <a:latin typeface="Times New Roman"/>
                <a:cs typeface="Times New Roman"/>
              </a:rPr>
              <a:t>PROPERTIES </a:t>
            </a:r>
            <a:r>
              <a:rPr dirty="0" sz="1000" b="1">
                <a:solidFill>
                  <a:srgbClr val="010202"/>
                </a:solidFill>
                <a:latin typeface="Times New Roman"/>
                <a:cs typeface="Times New Roman"/>
              </a:rPr>
              <a:t>OF </a:t>
            </a:r>
            <a:r>
              <a:rPr dirty="0" sz="1000" spc="-20" b="1">
                <a:solidFill>
                  <a:srgbClr val="010202"/>
                </a:solidFill>
                <a:latin typeface="Times New Roman"/>
                <a:cs typeface="Times New Roman"/>
              </a:rPr>
              <a:t>HEAT</a:t>
            </a:r>
            <a:r>
              <a:rPr dirty="0" sz="1000" spc="-65" b="1">
                <a:solidFill>
                  <a:srgbClr val="010202"/>
                </a:solidFill>
                <a:latin typeface="Times New Roman"/>
                <a:cs typeface="Times New Roman"/>
              </a:rPr>
              <a:t> </a:t>
            </a:r>
            <a:r>
              <a:rPr dirty="0" sz="1000" spc="-5" b="1">
                <a:solidFill>
                  <a:srgbClr val="010202"/>
                </a:solidFill>
                <a:latin typeface="Times New Roman"/>
                <a:cs typeface="Times New Roman"/>
              </a:rPr>
              <a:t>ENGINES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88900" marR="80010">
              <a:lnSpc>
                <a:spcPct val="100000"/>
              </a:lnSpc>
            </a:pPr>
            <a:r>
              <a:rPr dirty="0" sz="1000" spc="-10">
                <a:solidFill>
                  <a:srgbClr val="010202"/>
                </a:solidFill>
                <a:latin typeface="Times New Roman"/>
                <a:cs typeface="Times New Roman"/>
              </a:rPr>
              <a:t>Traditionally </a:t>
            </a:r>
            <a:r>
              <a:rPr dirty="0" sz="1000" spc="-5">
                <a:solidFill>
                  <a:srgbClr val="010202"/>
                </a:solidFill>
                <a:latin typeface="Times New Roman"/>
                <a:cs typeface="Times New Roman"/>
              </a:rPr>
              <a:t>the concept of entropy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is introduced by considering the  </a:t>
            </a:r>
            <a:r>
              <a:rPr dirty="0" sz="1000">
                <a:solidFill>
                  <a:srgbClr val="010202"/>
                </a:solidFill>
                <a:latin typeface="Times New Roman"/>
                <a:cs typeface="Times New Roman"/>
              </a:rPr>
              <a:t>behavior and properties of heat engines. </a:t>
            </a:r>
            <a:r>
              <a:rPr dirty="0" sz="1000" spc="-5">
                <a:solidFill>
                  <a:srgbClr val="010202"/>
                </a:solidFill>
                <a:latin typeface="Times New Roman"/>
                <a:cs typeface="Times New Roman"/>
              </a:rPr>
              <a:t>A </a:t>
            </a:r>
            <a:r>
              <a:rPr dirty="0" sz="1000">
                <a:solidFill>
                  <a:srgbClr val="010202"/>
                </a:solidFill>
                <a:latin typeface="Times New Roman"/>
                <a:cs typeface="Times New Roman"/>
              </a:rPr>
              <a:t>heat engine is a device which converts heat  into work, and it is interesting to note that the first steam engine, which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built in 1769,  </a:t>
            </a:r>
            <a:r>
              <a:rPr dirty="0" sz="1000" spc="-5">
                <a:solidFill>
                  <a:srgbClr val="010202"/>
                </a:solidFill>
                <a:latin typeface="Times New Roman"/>
                <a:cs typeface="Times New Roman"/>
              </a:rPr>
              <a:t>was in operation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considerable number of years before the reverse process, i.e., the  </a:t>
            </a:r>
            <a:r>
              <a:rPr dirty="0" sz="1000">
                <a:solidFill>
                  <a:srgbClr val="010202"/>
                </a:solidFill>
                <a:latin typeface="Times New Roman"/>
                <a:cs typeface="Times New Roman"/>
              </a:rPr>
              <a:t>conversion of work into heat,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investigated. In the operation of a heat engine, a  </a:t>
            </a:r>
            <a:r>
              <a:rPr dirty="0" sz="1000" spc="-5">
                <a:solidFill>
                  <a:srgbClr val="010202"/>
                </a:solidFill>
                <a:latin typeface="Times New Roman"/>
                <a:cs typeface="Times New Roman"/>
              </a:rPr>
              <a:t>quantity</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withdrawn</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10">
                <a:solidFill>
                  <a:srgbClr val="010202"/>
                </a:solidFill>
                <a:latin typeface="Times New Roman"/>
                <a:cs typeface="Times New Roman"/>
              </a:rPr>
              <a:t> </a:t>
            </a:r>
            <a:r>
              <a:rPr dirty="0" sz="1000">
                <a:solidFill>
                  <a:srgbClr val="010202"/>
                </a:solidFill>
                <a:latin typeface="Times New Roman"/>
                <a:cs typeface="Times New Roman"/>
              </a:rPr>
              <a:t>a</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high-temperature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reservoir,</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some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this</a:t>
            </a:r>
            <a:endParaRPr sz="10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4598670" cy="1812289"/>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54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marR="5080">
              <a:lnSpc>
                <a:spcPct val="100000"/>
              </a:lnSpc>
              <a:spcBef>
                <a:spcPts val="865"/>
              </a:spcBef>
            </a:pPr>
            <a:r>
              <a:rPr dirty="0" sz="1000" spc="-5">
                <a:solidFill>
                  <a:srgbClr val="010202"/>
                </a:solidFill>
                <a:latin typeface="Times New Roman"/>
                <a:cs typeface="Times New Roman"/>
              </a:rPr>
              <a:t>heat is converted into work, with the remainder being transferred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low-temperature  heat </a:t>
            </a:r>
            <a:r>
              <a:rPr dirty="0" sz="1000" spc="-10">
                <a:solidFill>
                  <a:srgbClr val="010202"/>
                </a:solidFill>
                <a:latin typeface="Times New Roman"/>
                <a:cs typeface="Times New Roman"/>
              </a:rPr>
              <a:t>reservoir. </a:t>
            </a:r>
            <a:r>
              <a:rPr dirty="0" sz="1000" spc="-5">
                <a:solidFill>
                  <a:srgbClr val="010202"/>
                </a:solidFill>
                <a:latin typeface="Times New Roman"/>
                <a:cs typeface="Times New Roman"/>
              </a:rPr>
              <a:t>The process is shown schematically in Fig.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3.3.</a:t>
            </a:r>
            <a:endParaRPr sz="1000">
              <a:latin typeface="Times New Roman"/>
              <a:cs typeface="Times New Roman"/>
            </a:endParaRPr>
          </a:p>
          <a:p>
            <a:pPr algn="just" marL="12700" marR="5080" indent="127000">
              <a:lnSpc>
                <a:spcPct val="100000"/>
              </a:lnSpc>
            </a:pPr>
            <a:r>
              <a:rPr dirty="0" sz="1000" spc="-5">
                <a:solidFill>
                  <a:srgbClr val="010202"/>
                </a:solidFill>
                <a:latin typeface="Times New Roman"/>
                <a:cs typeface="Times New Roman"/>
              </a:rPr>
              <a:t>The familiar steam engine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typical example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heat engine. In this device,  </a:t>
            </a:r>
            <a:r>
              <a:rPr dirty="0" sz="1000">
                <a:solidFill>
                  <a:srgbClr val="010202"/>
                </a:solidFill>
                <a:latin typeface="Times New Roman"/>
                <a:cs typeface="Times New Roman"/>
              </a:rPr>
              <a:t>superheated steam is passed from the boiler (the high-temperature heat reservoir) to the  </a:t>
            </a:r>
            <a:r>
              <a:rPr dirty="0" sz="1000" spc="-5">
                <a:solidFill>
                  <a:srgbClr val="010202"/>
                </a:solidFill>
                <a:latin typeface="Times New Roman"/>
                <a:cs typeface="Times New Roman"/>
              </a:rPr>
              <a:t>cylinders, where it performs work by expanding against the pistons (the engine).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this expansion the temperature of the steam decreases, and at the end of the  piston stroke the spent steam is exhausted to the atmosphere (the low-temperature heat  reservoir). A flywheel returns the piston to its original position, thus completing the cycle  and preparing for the next working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stroke.</a:t>
            </a:r>
            <a:endParaRPr sz="1000">
              <a:latin typeface="Times New Roman"/>
              <a:cs typeface="Times New Roman"/>
            </a:endParaRPr>
          </a:p>
          <a:p>
            <a:pPr algn="just" marL="139700">
              <a:lnSpc>
                <a:spcPct val="100000"/>
              </a:lnSpc>
            </a:pPr>
            <a:r>
              <a:rPr dirty="0" sz="1000" spc="-5">
                <a:solidFill>
                  <a:srgbClr val="010202"/>
                </a:solidFill>
                <a:latin typeface="Times New Roman"/>
                <a:cs typeface="Times New Roman"/>
              </a:rPr>
              <a:t>The </a:t>
            </a:r>
            <a:r>
              <a:rPr dirty="0" sz="1000" spc="-10">
                <a:solidFill>
                  <a:srgbClr val="010202"/>
                </a:solidFill>
                <a:latin typeface="Times New Roman"/>
                <a:cs typeface="Times New Roman"/>
              </a:rPr>
              <a:t>efficiency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heat engine is given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3" name="object 3"/>
          <p:cNvSpPr/>
          <p:nvPr/>
        </p:nvSpPr>
        <p:spPr>
          <a:xfrm>
            <a:off x="1560512" y="2389504"/>
            <a:ext cx="1933575" cy="3333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838200" y="2950845"/>
            <a:ext cx="3810000" cy="10191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06374" y="4163059"/>
            <a:ext cx="4681220" cy="3532504"/>
          </a:xfrm>
          <a:prstGeom prst="rect">
            <a:avLst/>
          </a:prstGeom>
        </p:spPr>
        <p:txBody>
          <a:bodyPr wrap="square" lIns="0" tIns="12700" rIns="0" bIns="0" rtlCol="0" vert="horz">
            <a:spAutoFit/>
          </a:bodyPr>
          <a:lstStyle/>
          <a:p>
            <a:pPr marL="4851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3.3 </a:t>
            </a:r>
            <a:r>
              <a:rPr dirty="0" sz="1000">
                <a:solidFill>
                  <a:srgbClr val="010202"/>
                </a:solidFill>
                <a:latin typeface="Times New Roman"/>
                <a:cs typeface="Times New Roman"/>
              </a:rPr>
              <a:t>Schematic representation of the working of a heat</a:t>
            </a:r>
            <a:r>
              <a:rPr dirty="0" sz="1000" spc="-25">
                <a:solidFill>
                  <a:srgbClr val="010202"/>
                </a:solidFill>
                <a:latin typeface="Times New Roman"/>
                <a:cs typeface="Times New Roman"/>
              </a:rPr>
              <a:t> </a:t>
            </a:r>
            <a:r>
              <a:rPr dirty="0" sz="1000">
                <a:solidFill>
                  <a:srgbClr val="010202"/>
                </a:solidFill>
                <a:latin typeface="Times New Roman"/>
                <a:cs typeface="Times New Roman"/>
              </a:rPr>
              <a:t>engine.</a:t>
            </a:r>
            <a:endParaRPr sz="1000">
              <a:latin typeface="Times New Roman"/>
              <a:cs typeface="Times New Roman"/>
            </a:endParaRPr>
          </a:p>
          <a:p>
            <a:pPr>
              <a:lnSpc>
                <a:spcPct val="100000"/>
              </a:lnSpc>
              <a:spcBef>
                <a:spcPts val="5"/>
              </a:spcBef>
            </a:pPr>
            <a:endParaRPr sz="950">
              <a:latin typeface="Times New Roman"/>
              <a:cs typeface="Times New Roman"/>
            </a:endParaRPr>
          </a:p>
          <a:p>
            <a:pPr marL="50800" marR="48895">
              <a:lnSpc>
                <a:spcPct val="100000"/>
              </a:lnSpc>
            </a:pPr>
            <a:r>
              <a:rPr dirty="0" sz="1000">
                <a:solidFill>
                  <a:srgbClr val="010202"/>
                </a:solidFill>
                <a:latin typeface="Times New Roman"/>
                <a:cs typeface="Times New Roman"/>
              </a:rPr>
              <a:t>The factors governing the </a:t>
            </a:r>
            <a:r>
              <a:rPr dirty="0" sz="1000" spc="-5">
                <a:solidFill>
                  <a:srgbClr val="010202"/>
                </a:solidFill>
                <a:latin typeface="Times New Roman"/>
                <a:cs typeface="Times New Roman"/>
              </a:rPr>
              <a:t>efficiency </a:t>
            </a:r>
            <a:r>
              <a:rPr dirty="0" sz="1000">
                <a:solidFill>
                  <a:srgbClr val="010202"/>
                </a:solidFill>
                <a:latin typeface="Times New Roman"/>
                <a:cs typeface="Times New Roman"/>
              </a:rPr>
              <a:t>of this process were explained in 1824 by Sadi  </a:t>
            </a:r>
            <a:r>
              <a:rPr dirty="0" sz="1000" spc="-5">
                <a:solidFill>
                  <a:srgbClr val="010202"/>
                </a:solidFill>
                <a:latin typeface="Times New Roman"/>
                <a:cs typeface="Times New Roman"/>
              </a:rPr>
              <a:t>Carnot, who considered the cyclic process illustrated in Fig.</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3.4.</a:t>
            </a:r>
            <a:endParaRPr sz="1000">
              <a:latin typeface="Times New Roman"/>
              <a:cs typeface="Times New Roman"/>
            </a:endParaRPr>
          </a:p>
          <a:p>
            <a:pPr algn="just" marL="50800" marR="46990" indent="127000">
              <a:lnSpc>
                <a:spcPct val="100000"/>
              </a:lnSpc>
            </a:pPr>
            <a:r>
              <a:rPr dirty="0" sz="1000" i="1">
                <a:solidFill>
                  <a:srgbClr val="010202"/>
                </a:solidFill>
                <a:latin typeface="Times New Roman"/>
                <a:cs typeface="Times New Roman"/>
              </a:rPr>
              <a:t>In the step A </a:t>
            </a:r>
            <a:r>
              <a:rPr dirty="0" sz="1000" spc="110" b="0" i="1">
                <a:solidFill>
                  <a:srgbClr val="010202"/>
                </a:solidFill>
                <a:latin typeface="Bookman Old Style"/>
                <a:cs typeface="Bookman Old Style"/>
              </a:rPr>
              <a:t>s </a:t>
            </a:r>
            <a:r>
              <a:rPr dirty="0" sz="1000" i="1">
                <a:solidFill>
                  <a:srgbClr val="010202"/>
                </a:solidFill>
                <a:latin typeface="Times New Roman"/>
                <a:cs typeface="Times New Roman"/>
              </a:rPr>
              <a:t>B, </a:t>
            </a:r>
            <a:r>
              <a:rPr dirty="0" sz="1000">
                <a:solidFill>
                  <a:srgbClr val="010202"/>
                </a:solidFill>
                <a:latin typeface="Times New Roman"/>
                <a:cs typeface="Times New Roman"/>
              </a:rPr>
              <a:t>heat </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is reversibly transferred from a heat reservoir at the  temperature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to a thermodynamic substance, as a result of which the thermodynamic  substance isothermally and reversibly expands from the state </a:t>
            </a:r>
            <a:r>
              <a:rPr dirty="0" sz="1000" i="1">
                <a:solidFill>
                  <a:srgbClr val="010202"/>
                </a:solidFill>
                <a:latin typeface="Times New Roman"/>
                <a:cs typeface="Times New Roman"/>
              </a:rPr>
              <a:t>A </a:t>
            </a:r>
            <a:r>
              <a:rPr dirty="0" sz="1000">
                <a:solidFill>
                  <a:srgbClr val="010202"/>
                </a:solidFill>
                <a:latin typeface="Times New Roman"/>
                <a:cs typeface="Times New Roman"/>
              </a:rPr>
              <a:t>to the state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performs work </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equal to the area</a:t>
            </a:r>
            <a:r>
              <a:rPr dirty="0" sz="1000" spc="-140">
                <a:solidFill>
                  <a:srgbClr val="010202"/>
                </a:solidFill>
                <a:latin typeface="Times New Roman"/>
                <a:cs typeface="Times New Roman"/>
              </a:rPr>
              <a:t> </a:t>
            </a:r>
            <a:r>
              <a:rPr dirty="0" sz="1000" i="1">
                <a:solidFill>
                  <a:srgbClr val="010202"/>
                </a:solidFill>
                <a:latin typeface="Times New Roman"/>
                <a:cs typeface="Times New Roman"/>
              </a:rPr>
              <a:t>ABba</a:t>
            </a:r>
            <a:r>
              <a:rPr dirty="0" sz="1000">
                <a:solidFill>
                  <a:srgbClr val="010202"/>
                </a:solidFill>
                <a:latin typeface="Times New Roman"/>
                <a:cs typeface="Times New Roman"/>
              </a:rPr>
              <a:t>.</a:t>
            </a:r>
            <a:endParaRPr sz="1000">
              <a:latin typeface="Times New Roman"/>
              <a:cs typeface="Times New Roman"/>
            </a:endParaRPr>
          </a:p>
          <a:p>
            <a:pPr algn="just" marL="50800" marR="48895" indent="127000">
              <a:lnSpc>
                <a:spcPct val="100000"/>
              </a:lnSpc>
              <a:spcBef>
                <a:spcPts val="370"/>
              </a:spcBef>
            </a:pPr>
            <a:r>
              <a:rPr dirty="0" sz="1000" i="1">
                <a:solidFill>
                  <a:srgbClr val="010202"/>
                </a:solidFill>
                <a:latin typeface="Times New Roman"/>
                <a:cs typeface="Times New Roman"/>
              </a:rPr>
              <a:t>In the step B </a:t>
            </a:r>
            <a:r>
              <a:rPr dirty="0" sz="1000" spc="110" b="0" i="1">
                <a:solidFill>
                  <a:srgbClr val="010202"/>
                </a:solidFill>
                <a:latin typeface="Bookman Old Style"/>
                <a:cs typeface="Bookman Old Style"/>
              </a:rPr>
              <a:t>s </a:t>
            </a:r>
            <a:r>
              <a:rPr dirty="0" sz="1000" i="1">
                <a:solidFill>
                  <a:srgbClr val="010202"/>
                </a:solidFill>
                <a:latin typeface="Times New Roman"/>
                <a:cs typeface="Times New Roman"/>
              </a:rPr>
              <a:t>C, the thermodynamic substance undergoes a reversible adiabatic ex-  </a:t>
            </a:r>
            <a:r>
              <a:rPr dirty="0" sz="1000" i="1">
                <a:solidFill>
                  <a:srgbClr val="010202"/>
                </a:solidFill>
                <a:latin typeface="Times New Roman"/>
                <a:cs typeface="Times New Roman"/>
              </a:rPr>
              <a:t>pansion from the state B </a:t>
            </a:r>
            <a:r>
              <a:rPr dirty="0" sz="1000">
                <a:solidFill>
                  <a:srgbClr val="010202"/>
                </a:solidFill>
                <a:latin typeface="Times New Roman"/>
                <a:cs typeface="Times New Roman"/>
              </a:rPr>
              <a:t>to the state </a:t>
            </a:r>
            <a:r>
              <a:rPr dirty="0" sz="1000" i="1">
                <a:solidFill>
                  <a:srgbClr val="010202"/>
                </a:solidFill>
                <a:latin typeface="Times New Roman"/>
                <a:cs typeface="Times New Roman"/>
              </a:rPr>
              <a:t>C, </a:t>
            </a:r>
            <a:r>
              <a:rPr dirty="0" sz="1000">
                <a:solidFill>
                  <a:srgbClr val="010202"/>
                </a:solidFill>
                <a:latin typeface="Times New Roman"/>
                <a:cs typeface="Times New Roman"/>
              </a:rPr>
              <a:t>as a result of which its temperature decreases to  t1, and it performs work equal to the area</a:t>
            </a:r>
            <a:r>
              <a:rPr dirty="0" sz="1000" spc="-15">
                <a:solidFill>
                  <a:srgbClr val="010202"/>
                </a:solidFill>
                <a:latin typeface="Times New Roman"/>
                <a:cs typeface="Times New Roman"/>
              </a:rPr>
              <a:t> </a:t>
            </a:r>
            <a:r>
              <a:rPr dirty="0" sz="1000" spc="-5" i="1">
                <a:solidFill>
                  <a:srgbClr val="010202"/>
                </a:solidFill>
                <a:latin typeface="Times New Roman"/>
                <a:cs typeface="Times New Roman"/>
              </a:rPr>
              <a:t>BCcb</a:t>
            </a:r>
            <a:r>
              <a:rPr dirty="0" sz="1000" spc="-5">
                <a:solidFill>
                  <a:srgbClr val="010202"/>
                </a:solidFill>
                <a:latin typeface="Times New Roman"/>
                <a:cs typeface="Times New Roman"/>
              </a:rPr>
              <a:t>.</a:t>
            </a:r>
            <a:endParaRPr sz="1000">
              <a:latin typeface="Times New Roman"/>
              <a:cs typeface="Times New Roman"/>
            </a:endParaRPr>
          </a:p>
          <a:p>
            <a:pPr algn="just" marL="50800" marR="48895" indent="127000">
              <a:lnSpc>
                <a:spcPct val="130900"/>
              </a:lnSpc>
            </a:pPr>
            <a:r>
              <a:rPr dirty="0" sz="1000" i="1">
                <a:solidFill>
                  <a:srgbClr val="010202"/>
                </a:solidFill>
                <a:latin typeface="Times New Roman"/>
                <a:cs typeface="Times New Roman"/>
              </a:rPr>
              <a:t>In the step C </a:t>
            </a:r>
            <a:r>
              <a:rPr dirty="0" sz="1000" spc="110" b="0" i="1">
                <a:solidFill>
                  <a:srgbClr val="010202"/>
                </a:solidFill>
                <a:latin typeface="Bookman Old Style"/>
                <a:cs typeface="Bookman Old Style"/>
              </a:rPr>
              <a:t>s </a:t>
            </a:r>
            <a:r>
              <a:rPr dirty="0" sz="1000" spc="-5" i="1">
                <a:solidFill>
                  <a:srgbClr val="010202"/>
                </a:solidFill>
                <a:latin typeface="Times New Roman"/>
                <a:cs typeface="Times New Roman"/>
              </a:rPr>
              <a:t>D, </a:t>
            </a:r>
            <a:r>
              <a:rPr dirty="0" sz="1000">
                <a:solidFill>
                  <a:srgbClr val="010202"/>
                </a:solidFill>
                <a:latin typeface="Times New Roman"/>
                <a:cs typeface="Times New Roman"/>
              </a:rPr>
              <a:t>heat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is isothermally and reversibly transferred from the  thermodynamic substance to a heat reservoir at the temperature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i="1">
                <a:solidFill>
                  <a:srgbClr val="010202"/>
                </a:solidFill>
                <a:latin typeface="Times New Roman"/>
                <a:cs typeface="Times New Roman"/>
              </a:rPr>
              <a:t>. </a:t>
            </a:r>
            <a:r>
              <a:rPr dirty="0" sz="1000">
                <a:solidFill>
                  <a:srgbClr val="010202"/>
                </a:solidFill>
                <a:latin typeface="Times New Roman"/>
                <a:cs typeface="Times New Roman"/>
              </a:rPr>
              <a:t>Work, </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equal to the  area </a:t>
            </a:r>
            <a:r>
              <a:rPr dirty="0" sz="1000" i="1">
                <a:solidFill>
                  <a:srgbClr val="010202"/>
                </a:solidFill>
                <a:latin typeface="Times New Roman"/>
                <a:cs typeface="Times New Roman"/>
              </a:rPr>
              <a:t>DCcd </a:t>
            </a:r>
            <a:r>
              <a:rPr dirty="0" sz="1000">
                <a:solidFill>
                  <a:srgbClr val="010202"/>
                </a:solidFill>
                <a:latin typeface="Times New Roman"/>
                <a:cs typeface="Times New Roman"/>
              </a:rPr>
              <a:t>is done on the</a:t>
            </a:r>
            <a:r>
              <a:rPr dirty="0" sz="1000" spc="-15">
                <a:solidFill>
                  <a:srgbClr val="010202"/>
                </a:solidFill>
                <a:latin typeface="Times New Roman"/>
                <a:cs typeface="Times New Roman"/>
              </a:rPr>
              <a:t> </a:t>
            </a:r>
            <a:r>
              <a:rPr dirty="0" sz="1000">
                <a:solidFill>
                  <a:srgbClr val="010202"/>
                </a:solidFill>
                <a:latin typeface="Times New Roman"/>
                <a:cs typeface="Times New Roman"/>
              </a:rPr>
              <a:t>substance.</a:t>
            </a:r>
            <a:endParaRPr sz="1000">
              <a:latin typeface="Times New Roman"/>
              <a:cs typeface="Times New Roman"/>
            </a:endParaRPr>
          </a:p>
          <a:p>
            <a:pPr algn="just" marL="50800" marR="50165" indent="127000">
              <a:lnSpc>
                <a:spcPts val="1570"/>
              </a:lnSpc>
              <a:spcBef>
                <a:spcPts val="114"/>
              </a:spcBef>
            </a:pPr>
            <a:r>
              <a:rPr dirty="0" sz="1000" spc="-10" i="1">
                <a:solidFill>
                  <a:srgbClr val="010202"/>
                </a:solidFill>
                <a:latin typeface="Times New Roman"/>
                <a:cs typeface="Times New Roman"/>
              </a:rPr>
              <a:t>In</a:t>
            </a:r>
            <a:r>
              <a:rPr dirty="0" sz="1000" spc="-50" i="1">
                <a:solidFill>
                  <a:srgbClr val="010202"/>
                </a:solidFill>
                <a:latin typeface="Times New Roman"/>
                <a:cs typeface="Times New Roman"/>
              </a:rPr>
              <a:t> </a:t>
            </a:r>
            <a:r>
              <a:rPr dirty="0" sz="1000" spc="-15" i="1">
                <a:solidFill>
                  <a:srgbClr val="010202"/>
                </a:solidFill>
                <a:latin typeface="Times New Roman"/>
                <a:cs typeface="Times New Roman"/>
              </a:rPr>
              <a:t>the</a:t>
            </a:r>
            <a:r>
              <a:rPr dirty="0" sz="1000" spc="-45" i="1">
                <a:solidFill>
                  <a:srgbClr val="010202"/>
                </a:solidFill>
                <a:latin typeface="Times New Roman"/>
                <a:cs typeface="Times New Roman"/>
              </a:rPr>
              <a:t> </a:t>
            </a:r>
            <a:r>
              <a:rPr dirty="0" sz="1000" spc="-15" i="1">
                <a:solidFill>
                  <a:srgbClr val="010202"/>
                </a:solidFill>
                <a:latin typeface="Times New Roman"/>
                <a:cs typeface="Times New Roman"/>
              </a:rPr>
              <a:t>step</a:t>
            </a:r>
            <a:r>
              <a:rPr dirty="0" sz="1000" spc="-50" i="1">
                <a:solidFill>
                  <a:srgbClr val="010202"/>
                </a:solidFill>
                <a:latin typeface="Times New Roman"/>
                <a:cs typeface="Times New Roman"/>
              </a:rPr>
              <a:t> </a:t>
            </a:r>
            <a:r>
              <a:rPr dirty="0" sz="1000" spc="-5" i="1">
                <a:solidFill>
                  <a:srgbClr val="010202"/>
                </a:solidFill>
                <a:latin typeface="Times New Roman"/>
                <a:cs typeface="Times New Roman"/>
              </a:rPr>
              <a:t>D</a:t>
            </a:r>
            <a:r>
              <a:rPr dirty="0" sz="1000" spc="-45" i="1">
                <a:solidFill>
                  <a:srgbClr val="010202"/>
                </a:solidFill>
                <a:latin typeface="Times New Roman"/>
                <a:cs typeface="Times New Roman"/>
              </a:rPr>
              <a:t> </a:t>
            </a:r>
            <a:r>
              <a:rPr dirty="0" sz="1000" spc="110" b="0" i="1">
                <a:solidFill>
                  <a:srgbClr val="010202"/>
                </a:solidFill>
                <a:latin typeface="Bookman Old Style"/>
                <a:cs typeface="Bookman Old Style"/>
              </a:rPr>
              <a:t>s</a:t>
            </a:r>
            <a:r>
              <a:rPr dirty="0" sz="1000" spc="-100" b="0" i="1">
                <a:solidFill>
                  <a:srgbClr val="010202"/>
                </a:solidFill>
                <a:latin typeface="Bookman Old Style"/>
                <a:cs typeface="Bookman Old Style"/>
              </a:rPr>
              <a:t> </a:t>
            </a:r>
            <a:r>
              <a:rPr dirty="0" sz="1000" spc="-10" i="1">
                <a:solidFill>
                  <a:srgbClr val="010202"/>
                </a:solidFill>
                <a:latin typeface="Times New Roman"/>
                <a:cs typeface="Times New Roman"/>
              </a:rPr>
              <a:t>A,</a:t>
            </a:r>
            <a:r>
              <a:rPr dirty="0" sz="1000" spc="-45" i="1">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substance</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reversibly</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adiabatically</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compressed</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during</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which</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its  </a:t>
            </a:r>
            <a:r>
              <a:rPr dirty="0" sz="1000">
                <a:solidFill>
                  <a:srgbClr val="010202"/>
                </a:solidFill>
                <a:latin typeface="Times New Roman"/>
                <a:cs typeface="Times New Roman"/>
              </a:rPr>
              <a:t>temperature increases from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to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and work </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4</a:t>
            </a:r>
            <a:r>
              <a:rPr dirty="0" sz="1000">
                <a:solidFill>
                  <a:srgbClr val="010202"/>
                </a:solidFill>
                <a:latin typeface="Times New Roman"/>
                <a:cs typeface="Times New Roman"/>
              </a:rPr>
              <a:t>, equal to the area </a:t>
            </a:r>
            <a:r>
              <a:rPr dirty="0" sz="1000" i="1">
                <a:solidFill>
                  <a:srgbClr val="010202"/>
                </a:solidFill>
                <a:latin typeface="Times New Roman"/>
                <a:cs typeface="Times New Roman"/>
              </a:rPr>
              <a:t>ADda, </a:t>
            </a:r>
            <a:r>
              <a:rPr dirty="0" sz="1000">
                <a:solidFill>
                  <a:srgbClr val="010202"/>
                </a:solidFill>
                <a:latin typeface="Times New Roman"/>
                <a:cs typeface="Times New Roman"/>
              </a:rPr>
              <a:t>is done on the  substance.</a:t>
            </a:r>
            <a:endParaRPr sz="1000">
              <a:latin typeface="Times New Roman"/>
              <a:cs typeface="Times New Roman"/>
            </a:endParaRPr>
          </a:p>
          <a:p>
            <a:pPr algn="just" marL="50800" marR="43180" indent="127000">
              <a:lnSpc>
                <a:spcPts val="1570"/>
              </a:lnSpc>
              <a:spcBef>
                <a:spcPts val="5"/>
              </a:spcBef>
            </a:pPr>
            <a:r>
              <a:rPr dirty="0" sz="1000">
                <a:solidFill>
                  <a:srgbClr val="010202"/>
                </a:solidFill>
                <a:latin typeface="Times New Roman"/>
                <a:cs typeface="Times New Roman"/>
              </a:rPr>
              <a:t>During</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cyclic</a:t>
            </a:r>
            <a:r>
              <a:rPr dirty="0" sz="1000" spc="-25">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3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25">
                <a:solidFill>
                  <a:srgbClr val="010202"/>
                </a:solidFill>
                <a:latin typeface="Times New Roman"/>
                <a:cs typeface="Times New Roman"/>
              </a:rPr>
              <a:t> </a:t>
            </a:r>
            <a:r>
              <a:rPr dirty="0" sz="1000">
                <a:solidFill>
                  <a:srgbClr val="010202"/>
                </a:solidFill>
                <a:latin typeface="Times New Roman"/>
                <a:cs typeface="Times New Roman"/>
              </a:rPr>
              <a:t>has</a:t>
            </a:r>
            <a:r>
              <a:rPr dirty="0" sz="1000" spc="-30">
                <a:solidFill>
                  <a:srgbClr val="010202"/>
                </a:solidFill>
                <a:latin typeface="Times New Roman"/>
                <a:cs typeface="Times New Roman"/>
              </a:rPr>
              <a:t> </a:t>
            </a:r>
            <a:r>
              <a:rPr dirty="0" sz="1000">
                <a:solidFill>
                  <a:srgbClr val="010202"/>
                </a:solidFill>
                <a:latin typeface="Times New Roman"/>
                <a:cs typeface="Times New Roman"/>
              </a:rPr>
              <a:t>returned</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thermodynamic</a:t>
            </a:r>
            <a:r>
              <a:rPr dirty="0" sz="1000" spc="-30">
                <a:solidFill>
                  <a:srgbClr val="010202"/>
                </a:solidFill>
                <a:latin typeface="Times New Roman"/>
                <a:cs typeface="Times New Roman"/>
              </a:rPr>
              <a:t> </a:t>
            </a:r>
            <a:r>
              <a:rPr dirty="0" sz="1000">
                <a:solidFill>
                  <a:srgbClr val="010202"/>
                </a:solidFill>
                <a:latin typeface="Times New Roman"/>
                <a:cs typeface="Times New Roman"/>
              </a:rPr>
              <a:t>substance</a:t>
            </a:r>
            <a:r>
              <a:rPr dirty="0" sz="1000" spc="-25">
                <a:solidFill>
                  <a:srgbClr val="010202"/>
                </a:solidFill>
                <a:latin typeface="Times New Roman"/>
                <a:cs typeface="Times New Roman"/>
              </a:rPr>
              <a:t> </a:t>
            </a:r>
            <a:r>
              <a:rPr dirty="0" sz="1000">
                <a:solidFill>
                  <a:srgbClr val="010202"/>
                </a:solidFill>
                <a:latin typeface="Times New Roman"/>
                <a:cs typeface="Times New Roman"/>
              </a:rPr>
              <a:t>to</a:t>
            </a:r>
            <a:r>
              <a:rPr dirty="0" sz="1000" spc="-30">
                <a:solidFill>
                  <a:srgbClr val="010202"/>
                </a:solidFill>
                <a:latin typeface="Times New Roman"/>
                <a:cs typeface="Times New Roman"/>
              </a:rPr>
              <a:t> </a:t>
            </a:r>
            <a:r>
              <a:rPr dirty="0" sz="1000">
                <a:solidFill>
                  <a:srgbClr val="010202"/>
                </a:solidFill>
                <a:latin typeface="Times New Roman"/>
                <a:cs typeface="Times New Roman"/>
              </a:rPr>
              <a:t>its</a:t>
            </a:r>
            <a:r>
              <a:rPr dirty="0" sz="1000" spc="-25">
                <a:solidFill>
                  <a:srgbClr val="010202"/>
                </a:solidFill>
                <a:latin typeface="Times New Roman"/>
                <a:cs typeface="Times New Roman"/>
              </a:rPr>
              <a:t> </a:t>
            </a:r>
            <a:r>
              <a:rPr dirty="0" sz="1000">
                <a:solidFill>
                  <a:srgbClr val="010202"/>
                </a:solidFill>
                <a:latin typeface="Times New Roman"/>
                <a:cs typeface="Times New Roman"/>
              </a:rPr>
              <a:t>initial  state, the substance has performed the work </a:t>
            </a:r>
            <a:r>
              <a:rPr dirty="0" sz="1000" spc="20" i="1">
                <a:solidFill>
                  <a:srgbClr val="010202"/>
                </a:solidFill>
                <a:latin typeface="Times New Roman"/>
                <a:cs typeface="Times New Roman"/>
              </a:rPr>
              <a:t>w=w</a:t>
            </a:r>
            <a:r>
              <a:rPr dirty="0" baseline="-33333" sz="1125" spc="30">
                <a:solidFill>
                  <a:srgbClr val="010202"/>
                </a:solidFill>
                <a:latin typeface="Times New Roman"/>
                <a:cs typeface="Times New Roman"/>
              </a:rPr>
              <a:t>1</a:t>
            </a:r>
            <a:r>
              <a:rPr dirty="0" sz="1000" spc="20" i="1">
                <a:solidFill>
                  <a:srgbClr val="010202"/>
                </a:solidFill>
                <a:latin typeface="Times New Roman"/>
                <a:cs typeface="Times New Roman"/>
              </a:rPr>
              <a:t>+w</a:t>
            </a:r>
            <a:r>
              <a:rPr dirty="0" baseline="-33333" sz="1125" spc="30">
                <a:solidFill>
                  <a:srgbClr val="010202"/>
                </a:solidFill>
                <a:latin typeface="Times New Roman"/>
                <a:cs typeface="Times New Roman"/>
              </a:rPr>
              <a:t>2</a:t>
            </a:r>
            <a:r>
              <a:rPr dirty="0" sz="1000" spc="20" i="1">
                <a:solidFill>
                  <a:srgbClr val="010202"/>
                </a:solidFill>
                <a:latin typeface="Times New Roman"/>
                <a:cs typeface="Times New Roman"/>
              </a:rPr>
              <a:t>–w</a:t>
            </a:r>
            <a:r>
              <a:rPr dirty="0" baseline="-33333" sz="1125" spc="30">
                <a:solidFill>
                  <a:srgbClr val="010202"/>
                </a:solidFill>
                <a:latin typeface="Times New Roman"/>
                <a:cs typeface="Times New Roman"/>
              </a:rPr>
              <a:t>3</a:t>
            </a:r>
            <a:r>
              <a:rPr dirty="0" sz="1000" spc="20">
                <a:solidFill>
                  <a:srgbClr val="010202"/>
                </a:solidFill>
                <a:latin typeface="Times New Roman"/>
                <a:cs typeface="Times New Roman"/>
              </a:rPr>
              <a:t>–</a:t>
            </a:r>
            <a:r>
              <a:rPr dirty="0" sz="1000" spc="20" i="1">
                <a:solidFill>
                  <a:srgbClr val="010202"/>
                </a:solidFill>
                <a:latin typeface="Times New Roman"/>
                <a:cs typeface="Times New Roman"/>
              </a:rPr>
              <a:t>w</a:t>
            </a:r>
            <a:r>
              <a:rPr dirty="0" baseline="-33333" sz="1125" spc="30">
                <a:solidFill>
                  <a:srgbClr val="010202"/>
                </a:solidFill>
                <a:latin typeface="Times New Roman"/>
                <a:cs typeface="Times New Roman"/>
              </a:rPr>
              <a:t>4 </a:t>
            </a:r>
            <a:r>
              <a:rPr dirty="0" sz="1000">
                <a:solidFill>
                  <a:srgbClr val="010202"/>
                </a:solidFill>
                <a:latin typeface="Times New Roman"/>
                <a:cs typeface="Times New Roman"/>
              </a:rPr>
              <a:t>(equal to the area </a:t>
            </a:r>
            <a:r>
              <a:rPr dirty="0" sz="1000" i="1">
                <a:solidFill>
                  <a:srgbClr val="010202"/>
                </a:solidFill>
                <a:latin typeface="Times New Roman"/>
                <a:cs typeface="Times New Roman"/>
              </a:rPr>
              <a:t>ABCD</a:t>
            </a:r>
            <a:r>
              <a:rPr dirty="0" sz="1000">
                <a:solidFill>
                  <a:srgbClr val="010202"/>
                </a:solidFill>
                <a:latin typeface="Times New Roman"/>
                <a:cs typeface="Times New Roman"/>
              </a:rPr>
              <a:t>)  and has absorbed heat </a:t>
            </a:r>
            <a:r>
              <a:rPr dirty="0" sz="1000" spc="10" i="1">
                <a:solidFill>
                  <a:srgbClr val="010202"/>
                </a:solidFill>
                <a:latin typeface="Times New Roman"/>
                <a:cs typeface="Times New Roman"/>
              </a:rPr>
              <a:t>q=q</a:t>
            </a:r>
            <a:r>
              <a:rPr dirty="0" baseline="-33333" sz="1125" spc="15">
                <a:solidFill>
                  <a:srgbClr val="010202"/>
                </a:solidFill>
                <a:latin typeface="Times New Roman"/>
                <a:cs typeface="Times New Roman"/>
              </a:rPr>
              <a:t>2–</a:t>
            </a:r>
            <a:r>
              <a:rPr dirty="0" sz="1000" spc="10" i="1">
                <a:solidFill>
                  <a:srgbClr val="010202"/>
                </a:solidFill>
                <a:latin typeface="Times New Roman"/>
                <a:cs typeface="Times New Roman"/>
              </a:rPr>
              <a:t>q</a:t>
            </a:r>
            <a:r>
              <a:rPr dirty="0" baseline="-33333" sz="1125" spc="15">
                <a:solidFill>
                  <a:srgbClr val="010202"/>
                </a:solidFill>
                <a:latin typeface="Times New Roman"/>
                <a:cs typeface="Times New Roman"/>
              </a:rPr>
              <a:t>1</a:t>
            </a:r>
            <a:r>
              <a:rPr dirty="0" sz="1000" spc="10" i="1">
                <a:solidFill>
                  <a:srgbClr val="010202"/>
                </a:solidFill>
                <a:latin typeface="Times New Roman"/>
                <a:cs typeface="Times New Roman"/>
              </a:rPr>
              <a:t>.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 cyclic process,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=0, </a:t>
            </a:r>
            <a:r>
              <a:rPr dirty="0" sz="1000">
                <a:solidFill>
                  <a:srgbClr val="010202"/>
                </a:solidFill>
                <a:latin typeface="Times New Roman"/>
                <a:cs typeface="Times New Roman"/>
              </a:rPr>
              <a:t>and thus, from the First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Law,</a:t>
            </a:r>
            <a:endParaRPr sz="10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55</a:t>
            </a:r>
            <a:endParaRPr sz="1000">
              <a:latin typeface="Times New Roman"/>
              <a:cs typeface="Times New Roman"/>
            </a:endParaRPr>
          </a:p>
        </p:txBody>
      </p:sp>
      <p:sp>
        <p:nvSpPr>
          <p:cNvPr id="3" name="object 3"/>
          <p:cNvSpPr/>
          <p:nvPr/>
        </p:nvSpPr>
        <p:spPr>
          <a:xfrm>
            <a:off x="2289175" y="713105"/>
            <a:ext cx="466725" cy="133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049019"/>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2060575" y="1401444"/>
            <a:ext cx="933450" cy="142875"/>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1100137" y="1781810"/>
            <a:ext cx="3286125" cy="27908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4775200"/>
            <a:ext cx="4417060" cy="457200"/>
          </a:xfrm>
          <a:prstGeom prst="rect">
            <a:avLst/>
          </a:prstGeom>
        </p:spPr>
        <p:txBody>
          <a:bodyPr wrap="square" lIns="0" tIns="12700" rIns="0" bIns="0" rtlCol="0" vert="horz">
            <a:spAutoFit/>
          </a:bodyPr>
          <a:lstStyle/>
          <a:p>
            <a:pPr marL="4470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3.4 </a:t>
            </a:r>
            <a:r>
              <a:rPr dirty="0" sz="1000">
                <a:solidFill>
                  <a:srgbClr val="010202"/>
                </a:solidFill>
                <a:latin typeface="Times New Roman"/>
                <a:cs typeface="Times New Roman"/>
              </a:rPr>
              <a:t>The Carnot cycle.</a:t>
            </a:r>
            <a:endParaRPr sz="1000">
              <a:latin typeface="Times New Roman"/>
              <a:cs typeface="Times New Roman"/>
            </a:endParaRPr>
          </a:p>
          <a:p>
            <a:pPr>
              <a:lnSpc>
                <a:spcPct val="100000"/>
              </a:lnSpc>
              <a:spcBef>
                <a:spcPts val="20"/>
              </a:spcBef>
            </a:pPr>
            <a:endParaRPr sz="850">
              <a:latin typeface="Times New Roman"/>
              <a:cs typeface="Times New Roman"/>
            </a:endParaRPr>
          </a:p>
          <a:p>
            <a:pPr marL="12700">
              <a:lnSpc>
                <a:spcPct val="100000"/>
              </a:lnSpc>
            </a:pPr>
            <a:r>
              <a:rPr dirty="0" sz="1000" spc="-5">
                <a:solidFill>
                  <a:srgbClr val="010202"/>
                </a:solidFill>
                <a:latin typeface="Times New Roman"/>
                <a:cs typeface="Times New Roman"/>
              </a:rPr>
              <a:t>and the </a:t>
            </a:r>
            <a:r>
              <a:rPr dirty="0" sz="1000" spc="-10">
                <a:solidFill>
                  <a:srgbClr val="010202"/>
                </a:solidFill>
                <a:latin typeface="Times New Roman"/>
                <a:cs typeface="Times New Roman"/>
              </a:rPr>
              <a:t>efficiency </a:t>
            </a:r>
            <a:r>
              <a:rPr dirty="0" sz="1000" spc="-5">
                <a:solidFill>
                  <a:srgbClr val="010202"/>
                </a:solidFill>
                <a:latin typeface="Times New Roman"/>
                <a:cs typeface="Times New Roman"/>
              </a:rPr>
              <a:t>of the cyclic process (which is known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Carnot cycle) is given</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8" name="object 8"/>
          <p:cNvSpPr/>
          <p:nvPr/>
        </p:nvSpPr>
        <p:spPr>
          <a:xfrm>
            <a:off x="1736725" y="5407025"/>
            <a:ext cx="1581150" cy="304800"/>
          </a:xfrm>
          <a:prstGeom prst="rect">
            <a:avLst/>
          </a:prstGeom>
          <a:blipFill>
            <a:blip r:embed="rId5" cstate="print"/>
            <a:stretch>
              <a:fillRect/>
            </a:stretch>
          </a:blipFill>
        </p:spPr>
        <p:txBody>
          <a:bodyPr wrap="square" lIns="0" tIns="0" rIns="0" bIns="0" rtlCol="0"/>
          <a:lstStyle/>
          <a:p/>
        </p:txBody>
      </p:sp>
      <p:sp>
        <p:nvSpPr>
          <p:cNvPr id="9" name="object 9"/>
          <p:cNvSpPr/>
          <p:nvPr/>
        </p:nvSpPr>
        <p:spPr>
          <a:xfrm>
            <a:off x="1113002" y="7189787"/>
            <a:ext cx="133350" cy="180975"/>
          </a:xfrm>
          <a:prstGeom prst="rect">
            <a:avLst/>
          </a:prstGeom>
          <a:blipFill>
            <a:blip r:embed="rId6" cstate="print"/>
            <a:stretch>
              <a:fillRect/>
            </a:stretch>
          </a:blipFill>
        </p:spPr>
        <p:txBody>
          <a:bodyPr wrap="square" lIns="0" tIns="0" rIns="0" bIns="0" rtlCol="0"/>
          <a:lstStyle/>
          <a:p/>
        </p:txBody>
      </p:sp>
      <p:sp>
        <p:nvSpPr>
          <p:cNvPr id="10" name="object 10"/>
          <p:cNvSpPr txBox="1"/>
          <p:nvPr/>
        </p:nvSpPr>
        <p:spPr>
          <a:xfrm>
            <a:off x="406400" y="5904865"/>
            <a:ext cx="4675505" cy="1514475"/>
          </a:xfrm>
          <a:prstGeom prst="rect">
            <a:avLst/>
          </a:prstGeom>
        </p:spPr>
        <p:txBody>
          <a:bodyPr wrap="square" lIns="0" tIns="12700" rIns="0" bIns="0" rtlCol="0" vert="horz">
            <a:spAutoFit/>
          </a:bodyPr>
          <a:lstStyle/>
          <a:p>
            <a:pPr algn="just" marL="50800" marR="44450">
              <a:lnSpc>
                <a:spcPct val="100000"/>
              </a:lnSpc>
              <a:spcBef>
                <a:spcPts val="100"/>
              </a:spcBef>
            </a:pPr>
            <a:r>
              <a:rPr dirty="0" sz="1000">
                <a:solidFill>
                  <a:srgbClr val="010202"/>
                </a:solidFill>
                <a:latin typeface="Times New Roman"/>
                <a:cs typeface="Times New Roman"/>
              </a:rPr>
              <a:t>The consequence of all of the steps in the cyclic process having been </a:t>
            </a:r>
            <a:r>
              <a:rPr dirty="0" sz="1000" spc="-5">
                <a:solidFill>
                  <a:srgbClr val="010202"/>
                </a:solidFill>
                <a:latin typeface="Times New Roman"/>
                <a:cs typeface="Times New Roman"/>
              </a:rPr>
              <a:t>conducted  reversibly is illustrated in the following discussion. Consider </a:t>
            </a:r>
            <a:r>
              <a:rPr dirty="0" sz="1000">
                <a:solidFill>
                  <a:srgbClr val="010202"/>
                </a:solidFill>
                <a:latin typeface="Times New Roman"/>
                <a:cs typeface="Times New Roman"/>
              </a:rPr>
              <a:t>a </a:t>
            </a:r>
            <a:r>
              <a:rPr dirty="0" sz="1000" spc="-5">
                <a:solidFill>
                  <a:srgbClr val="010202"/>
                </a:solidFill>
                <a:latin typeface="Times New Roman"/>
                <a:cs typeface="Times New Roman"/>
              </a:rPr>
              <a:t>second engine working  </a:t>
            </a:r>
            <a:r>
              <a:rPr dirty="0" sz="1000">
                <a:solidFill>
                  <a:srgbClr val="010202"/>
                </a:solidFill>
                <a:latin typeface="Times New Roman"/>
                <a:cs typeface="Times New Roman"/>
              </a:rPr>
              <a:t>with</a:t>
            </a:r>
            <a:r>
              <a:rPr dirty="0" sz="1000" spc="75">
                <a:solidFill>
                  <a:srgbClr val="010202"/>
                </a:solidFill>
                <a:latin typeface="Times New Roman"/>
                <a:cs typeface="Times New Roman"/>
              </a:rPr>
              <a:t> </a:t>
            </a:r>
            <a:r>
              <a:rPr dirty="0" sz="1000">
                <a:solidFill>
                  <a:srgbClr val="010202"/>
                </a:solidFill>
                <a:latin typeface="Times New Roman"/>
                <a:cs typeface="Times New Roman"/>
              </a:rPr>
              <a:t>a</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different</a:t>
            </a:r>
            <a:r>
              <a:rPr dirty="0" sz="1000" spc="75">
                <a:solidFill>
                  <a:srgbClr val="010202"/>
                </a:solidFill>
                <a:latin typeface="Times New Roman"/>
                <a:cs typeface="Times New Roman"/>
              </a:rPr>
              <a:t> </a:t>
            </a:r>
            <a:r>
              <a:rPr dirty="0" sz="1000">
                <a:solidFill>
                  <a:srgbClr val="010202"/>
                </a:solidFill>
                <a:latin typeface="Times New Roman"/>
                <a:cs typeface="Times New Roman"/>
              </a:rPr>
              <a:t>substance,</a:t>
            </a:r>
            <a:r>
              <a:rPr dirty="0" sz="1000" spc="80">
                <a:solidFill>
                  <a:srgbClr val="010202"/>
                </a:solidFill>
                <a:latin typeface="Times New Roman"/>
                <a:cs typeface="Times New Roman"/>
              </a:rPr>
              <a:t> </a:t>
            </a:r>
            <a:r>
              <a:rPr dirty="0" sz="1000">
                <a:solidFill>
                  <a:srgbClr val="010202"/>
                </a:solidFill>
                <a:latin typeface="Times New Roman"/>
                <a:cs typeface="Times New Roman"/>
              </a:rPr>
              <a:t>again</a:t>
            </a:r>
            <a:r>
              <a:rPr dirty="0" sz="1000" spc="75">
                <a:solidFill>
                  <a:srgbClr val="010202"/>
                </a:solidFill>
                <a:latin typeface="Times New Roman"/>
                <a:cs typeface="Times New Roman"/>
              </a:rPr>
              <a:t> </a:t>
            </a:r>
            <a:r>
              <a:rPr dirty="0" sz="1000">
                <a:solidFill>
                  <a:srgbClr val="010202"/>
                </a:solidFill>
                <a:latin typeface="Times New Roman"/>
                <a:cs typeface="Times New Roman"/>
              </a:rPr>
              <a:t>between</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temperatures</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baseline="-33333" sz="1125" spc="209">
                <a:solidFill>
                  <a:srgbClr val="010202"/>
                </a:solidFill>
                <a:latin typeface="Times New Roman"/>
                <a:cs typeface="Times New Roman"/>
              </a:rPr>
              <a:t> </a:t>
            </a:r>
            <a:r>
              <a:rPr dirty="0" sz="1000">
                <a:solidFill>
                  <a:srgbClr val="010202"/>
                </a:solidFill>
                <a:latin typeface="Times New Roman"/>
                <a:cs typeface="Times New Roman"/>
              </a:rPr>
              <a:t>and</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let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this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second</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engine be more </a:t>
            </a:r>
            <a:r>
              <a:rPr dirty="0" sz="1000" spc="-5">
                <a:solidFill>
                  <a:srgbClr val="010202"/>
                </a:solidFill>
                <a:latin typeface="Times New Roman"/>
                <a:cs typeface="Times New Roman"/>
              </a:rPr>
              <a:t>efficient </a:t>
            </a:r>
            <a:r>
              <a:rPr dirty="0" sz="1000">
                <a:solidFill>
                  <a:srgbClr val="010202"/>
                </a:solidFill>
                <a:latin typeface="Times New Roman"/>
                <a:cs typeface="Times New Roman"/>
              </a:rPr>
              <a:t>than the first one. This greater </a:t>
            </a:r>
            <a:r>
              <a:rPr dirty="0" sz="1000" spc="-5">
                <a:solidFill>
                  <a:srgbClr val="010202"/>
                </a:solidFill>
                <a:latin typeface="Times New Roman"/>
                <a:cs typeface="Times New Roman"/>
              </a:rPr>
              <a:t>efficiency </a:t>
            </a:r>
            <a:r>
              <a:rPr dirty="0" sz="1000">
                <a:solidFill>
                  <a:srgbClr val="010202"/>
                </a:solidFill>
                <a:latin typeface="Times New Roman"/>
                <a:cs typeface="Times New Roman"/>
              </a:rPr>
              <a:t>could be obtained in  either of two</a:t>
            </a:r>
            <a:r>
              <a:rPr dirty="0" sz="1000" spc="-5">
                <a:solidFill>
                  <a:srgbClr val="010202"/>
                </a:solidFill>
                <a:latin typeface="Times New Roman"/>
                <a:cs typeface="Times New Roman"/>
              </a:rPr>
              <a:t> </a:t>
            </a:r>
            <a:r>
              <a:rPr dirty="0" sz="1000">
                <a:solidFill>
                  <a:srgbClr val="010202"/>
                </a:solidFill>
                <a:latin typeface="Times New Roman"/>
                <a:cs typeface="Times New Roman"/>
              </a:rPr>
              <a:t>ways.</a:t>
            </a:r>
            <a:endParaRPr sz="1000">
              <a:latin typeface="Times New Roman"/>
              <a:cs typeface="Times New Roman"/>
            </a:endParaRPr>
          </a:p>
          <a:p>
            <a:pPr marL="190500" marR="55880" indent="-127635">
              <a:lnSpc>
                <a:spcPct val="130900"/>
              </a:lnSpc>
              <a:spcBef>
                <a:spcPts val="330"/>
              </a:spcBef>
            </a:pPr>
            <a:r>
              <a:rPr dirty="0" sz="1000">
                <a:solidFill>
                  <a:srgbClr val="010202"/>
                </a:solidFill>
                <a:latin typeface="Times New Roman"/>
                <a:cs typeface="Times New Roman"/>
              </a:rPr>
              <a:t>1. </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is withdrawn from the heat reservoir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a:t>
            </a:r>
            <a:r>
              <a:rPr dirty="0" sz="1000" spc="-5">
                <a:solidFill>
                  <a:srgbClr val="010202"/>
                </a:solidFill>
                <a:latin typeface="Times New Roman"/>
                <a:cs typeface="Times New Roman"/>
              </a:rPr>
              <a:t>and more work, </a:t>
            </a:r>
            <a:r>
              <a:rPr dirty="0" sz="1000" spc="-5" i="1">
                <a:solidFill>
                  <a:srgbClr val="010202"/>
                </a:solidFill>
                <a:latin typeface="Times New Roman"/>
                <a:cs typeface="Times New Roman"/>
              </a:rPr>
              <a:t>w</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is obtained from it  </a:t>
            </a:r>
            <a:r>
              <a:rPr dirty="0" sz="1000" spc="-5">
                <a:solidFill>
                  <a:srgbClr val="010202"/>
                </a:solidFill>
                <a:latin typeface="Times New Roman"/>
                <a:cs typeface="Times New Roman"/>
              </a:rPr>
              <a:t>than was obtained from the first engine, i.e., </a:t>
            </a:r>
            <a:r>
              <a:rPr dirty="0" sz="1000" spc="-5" i="1">
                <a:solidFill>
                  <a:srgbClr val="010202"/>
                </a:solidFill>
                <a:latin typeface="Times New Roman"/>
                <a:cs typeface="Times New Roman"/>
              </a:rPr>
              <a:t>w</a:t>
            </a:r>
            <a:r>
              <a:rPr dirty="0" sz="1000" spc="-5" i="1">
                <a:solidFill>
                  <a:srgbClr val="010202"/>
                </a:solidFill>
                <a:latin typeface="Symbol"/>
                <a:cs typeface="Symbol"/>
              </a:rPr>
              <a:t></a:t>
            </a:r>
            <a:r>
              <a:rPr dirty="0" sz="1000" spc="-5" i="1">
                <a:solidFill>
                  <a:srgbClr val="010202"/>
                </a:solidFill>
                <a:latin typeface="Times New Roman"/>
                <a:cs typeface="Times New Roman"/>
              </a:rPr>
              <a:t>&gt;w</a:t>
            </a:r>
            <a:r>
              <a:rPr dirty="0" sz="1000" spc="-5">
                <a:solidFill>
                  <a:srgbClr val="010202"/>
                </a:solidFill>
                <a:latin typeface="Times New Roman"/>
                <a:cs typeface="Times New Roman"/>
              </a:rPr>
              <a:t>. Thus, the second engine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rejects</a:t>
            </a:r>
            <a:endParaRPr sz="1000">
              <a:latin typeface="Times New Roman"/>
              <a:cs typeface="Times New Roman"/>
            </a:endParaRPr>
          </a:p>
          <a:p>
            <a:pPr marL="189865">
              <a:lnSpc>
                <a:spcPct val="100000"/>
              </a:lnSpc>
              <a:spcBef>
                <a:spcPts val="675"/>
              </a:spcBef>
              <a:tabLst>
                <a:tab pos="890269" algn="l"/>
              </a:tabLst>
            </a:pPr>
            <a:r>
              <a:rPr dirty="0" sz="1000" spc="-5">
                <a:solidFill>
                  <a:srgbClr val="010202"/>
                </a:solidFill>
                <a:latin typeface="Times New Roman"/>
                <a:cs typeface="Times New Roman"/>
              </a:rPr>
              <a:t>less heat,	to the cold reservoir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 </a:t>
            </a:r>
            <a:r>
              <a:rPr dirty="0" sz="1000" spc="-5">
                <a:solidFill>
                  <a:srgbClr val="010202"/>
                </a:solidFill>
                <a:latin typeface="Times New Roman"/>
                <a:cs typeface="Times New Roman"/>
              </a:rPr>
              <a:t>than does the first engine, i.e.,</a:t>
            </a:r>
            <a:r>
              <a:rPr dirty="0" sz="1000" spc="-145">
                <a:solidFill>
                  <a:srgbClr val="010202"/>
                </a:solidFill>
                <a:latin typeface="Times New Roman"/>
                <a:cs typeface="Times New Roman"/>
              </a:rPr>
              <a:t> </a:t>
            </a:r>
            <a:r>
              <a:rPr dirty="0" sz="1000" i="1">
                <a:solidFill>
                  <a:srgbClr val="010202"/>
                </a:solidFill>
                <a:latin typeface="Times New Roman"/>
                <a:cs typeface="Times New Roman"/>
              </a:rPr>
              <a:t>q</a:t>
            </a:r>
            <a:r>
              <a:rPr dirty="0" sz="1000" i="1">
                <a:solidFill>
                  <a:srgbClr val="010202"/>
                </a:solidFill>
                <a:latin typeface="Symbol"/>
                <a:cs typeface="Symbol"/>
              </a:rPr>
              <a:t></a:t>
            </a:r>
            <a:r>
              <a:rPr dirty="0" sz="1000" i="1">
                <a:solidFill>
                  <a:srgbClr val="010202"/>
                </a:solidFill>
                <a:latin typeface="Times New Roman"/>
                <a:cs typeface="Times New Roman"/>
              </a:rPr>
              <a:t>&lt;q</a:t>
            </a:r>
            <a:r>
              <a:rPr dirty="0" sz="1000">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56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825030" y="1005205"/>
            <a:ext cx="447675" cy="1428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2128520" y="967105"/>
            <a:ext cx="142875" cy="180975"/>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4326572" y="1005205"/>
            <a:ext cx="419100" cy="142875"/>
          </a:xfrm>
          <a:prstGeom prst="rect">
            <a:avLst/>
          </a:prstGeom>
          <a:blipFill>
            <a:blip r:embed="rId4" cstate="print"/>
            <a:stretch>
              <a:fillRect/>
            </a:stretch>
          </a:blipFill>
        </p:spPr>
        <p:txBody>
          <a:bodyPr wrap="square" lIns="0" tIns="0" rIns="0" bIns="0" rtlCol="0"/>
          <a:lstStyle/>
          <a:p/>
        </p:txBody>
      </p:sp>
      <p:sp>
        <p:nvSpPr>
          <p:cNvPr id="6" name="object 6"/>
          <p:cNvSpPr/>
          <p:nvPr/>
        </p:nvSpPr>
        <p:spPr>
          <a:xfrm>
            <a:off x="2329814" y="1646072"/>
            <a:ext cx="733425" cy="142874"/>
          </a:xfrm>
          <a:prstGeom prst="rect">
            <a:avLst/>
          </a:prstGeom>
          <a:blipFill>
            <a:blip r:embed="rId5" cstate="print"/>
            <a:stretch>
              <a:fillRect/>
            </a:stretch>
          </a:blipFill>
        </p:spPr>
        <p:txBody>
          <a:bodyPr wrap="square" lIns="0" tIns="0" rIns="0" bIns="0" rtlCol="0"/>
          <a:lstStyle/>
          <a:p/>
        </p:txBody>
      </p:sp>
      <p:sp>
        <p:nvSpPr>
          <p:cNvPr id="7" name="object 7"/>
          <p:cNvSpPr txBox="1"/>
          <p:nvPr/>
        </p:nvSpPr>
        <p:spPr>
          <a:xfrm>
            <a:off x="393636" y="1017905"/>
            <a:ext cx="4699635" cy="962025"/>
          </a:xfrm>
          <a:prstGeom prst="rect">
            <a:avLst/>
          </a:prstGeom>
        </p:spPr>
        <p:txBody>
          <a:bodyPr wrap="square" lIns="0" tIns="12700" rIns="0" bIns="0" rtlCol="0" vert="horz">
            <a:spAutoFit/>
          </a:bodyPr>
          <a:lstStyle/>
          <a:p>
            <a:pPr marL="203200">
              <a:lnSpc>
                <a:spcPct val="100000"/>
              </a:lnSpc>
              <a:spcBef>
                <a:spcPts val="100"/>
              </a:spcBef>
              <a:tabLst>
                <a:tab pos="878840" algn="l"/>
                <a:tab pos="1896745" algn="l"/>
                <a:tab pos="4361180" algn="l"/>
              </a:tabLst>
            </a:pPr>
            <a:r>
              <a:rPr dirty="0" sz="1000">
                <a:solidFill>
                  <a:srgbClr val="010202"/>
                </a:solidFill>
                <a:latin typeface="Times New Roman"/>
                <a:cs typeface="Times New Roman"/>
              </a:rPr>
              <a:t>i.e.,	</a:t>
            </a:r>
            <a:r>
              <a:rPr dirty="0" sz="1000" i="1">
                <a:solidFill>
                  <a:srgbClr val="010202"/>
                </a:solidFill>
                <a:latin typeface="Times New Roman"/>
                <a:cs typeface="Times New Roman"/>
              </a:rPr>
              <a:t>. </a:t>
            </a:r>
            <a:r>
              <a:rPr dirty="0" sz="1000">
                <a:solidFill>
                  <a:srgbClr val="010202"/>
                </a:solidFill>
                <a:latin typeface="Times New Roman"/>
                <a:cs typeface="Times New Roman"/>
              </a:rPr>
              <a:t>Thus less heat,	</a:t>
            </a:r>
            <a:r>
              <a:rPr dirty="0" sz="1000" i="1">
                <a:solidFill>
                  <a:srgbClr val="010202"/>
                </a:solidFill>
                <a:latin typeface="Times New Roman"/>
                <a:cs typeface="Times New Roman"/>
              </a:rPr>
              <a:t>, </a:t>
            </a:r>
            <a:r>
              <a:rPr dirty="0" sz="1000" spc="-5">
                <a:solidFill>
                  <a:srgbClr val="010202"/>
                </a:solidFill>
                <a:latin typeface="Times New Roman"/>
                <a:cs typeface="Times New Roman"/>
              </a:rPr>
              <a:t>is rejected into the heat reservoir</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a:t>
            </a:r>
            <a:r>
              <a:rPr dirty="0" sz="1000" i="1">
                <a:solidFill>
                  <a:srgbClr val="010202"/>
                </a:solidFill>
                <a:latin typeface="Times New Roman"/>
                <a:cs typeface="Times New Roman"/>
              </a:rPr>
              <a:t>.</a:t>
            </a:r>
            <a:endParaRPr sz="1000">
              <a:latin typeface="Times New Roman"/>
              <a:cs typeface="Times New Roman"/>
            </a:endParaRPr>
          </a:p>
          <a:p>
            <a:pPr marL="63500" marR="55880">
              <a:lnSpc>
                <a:spcPct val="100000"/>
              </a:lnSpc>
              <a:spcBef>
                <a:spcPts val="1070"/>
              </a:spcBef>
            </a:pPr>
            <a:r>
              <a:rPr dirty="0" sz="1000" spc="-5">
                <a:solidFill>
                  <a:srgbClr val="010202"/>
                </a:solidFill>
                <a:latin typeface="Times New Roman"/>
                <a:cs typeface="Times New Roman"/>
              </a:rPr>
              <a:t>Consider, </a:t>
            </a:r>
            <a:r>
              <a:rPr dirty="0" sz="1000" spc="-20">
                <a:solidFill>
                  <a:srgbClr val="010202"/>
                </a:solidFill>
                <a:latin typeface="Times New Roman"/>
                <a:cs typeface="Times New Roman"/>
              </a:rPr>
              <a:t>now, </a:t>
            </a:r>
            <a:r>
              <a:rPr dirty="0" sz="1000">
                <a:solidFill>
                  <a:srgbClr val="010202"/>
                </a:solidFill>
                <a:latin typeface="Times New Roman"/>
                <a:cs typeface="Times New Roman"/>
              </a:rPr>
              <a:t>that the second engine is run in the forward direction, and the first engine  is</a:t>
            </a:r>
            <a:r>
              <a:rPr dirty="0" sz="1000" spc="90">
                <a:solidFill>
                  <a:srgbClr val="010202"/>
                </a:solidFill>
                <a:latin typeface="Times New Roman"/>
                <a:cs typeface="Times New Roman"/>
              </a:rPr>
              <a:t> </a:t>
            </a:r>
            <a:r>
              <a:rPr dirty="0" sz="1000">
                <a:solidFill>
                  <a:srgbClr val="010202"/>
                </a:solidFill>
                <a:latin typeface="Times New Roman"/>
                <a:cs typeface="Times New Roman"/>
              </a:rPr>
              <a:t>run</a:t>
            </a:r>
            <a:r>
              <a:rPr dirty="0" sz="1000" spc="95">
                <a:solidFill>
                  <a:srgbClr val="010202"/>
                </a:solidFill>
                <a:latin typeface="Times New Roman"/>
                <a:cs typeface="Times New Roman"/>
              </a:rPr>
              <a:t> </a:t>
            </a:r>
            <a:r>
              <a:rPr dirty="0" sz="1000">
                <a:solidFill>
                  <a:srgbClr val="010202"/>
                </a:solidFill>
                <a:latin typeface="Times New Roman"/>
                <a:cs typeface="Times New Roman"/>
              </a:rPr>
              <a:t>in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reverse</a:t>
            </a:r>
            <a:r>
              <a:rPr dirty="0" sz="1000" spc="95">
                <a:solidFill>
                  <a:srgbClr val="010202"/>
                </a:solidFill>
                <a:latin typeface="Times New Roman"/>
                <a:cs typeface="Times New Roman"/>
              </a:rPr>
              <a:t> </a:t>
            </a:r>
            <a:r>
              <a:rPr dirty="0" sz="1000">
                <a:solidFill>
                  <a:srgbClr val="010202"/>
                </a:solidFill>
                <a:latin typeface="Times New Roman"/>
                <a:cs typeface="Times New Roman"/>
              </a:rPr>
              <a:t>direction,</a:t>
            </a:r>
            <a:r>
              <a:rPr dirty="0" sz="1000" spc="95">
                <a:solidFill>
                  <a:srgbClr val="010202"/>
                </a:solidFill>
                <a:latin typeface="Times New Roman"/>
                <a:cs typeface="Times New Roman"/>
              </a:rPr>
              <a:t> </a:t>
            </a:r>
            <a:r>
              <a:rPr dirty="0" sz="1000">
                <a:solidFill>
                  <a:srgbClr val="010202"/>
                </a:solidFill>
                <a:latin typeface="Times New Roman"/>
                <a:cs typeface="Times New Roman"/>
              </a:rPr>
              <a:t>i.e.,</a:t>
            </a:r>
            <a:r>
              <a:rPr dirty="0" sz="1000" spc="95">
                <a:solidFill>
                  <a:srgbClr val="010202"/>
                </a:solidFill>
                <a:latin typeface="Times New Roman"/>
                <a:cs typeface="Times New Roman"/>
              </a:rPr>
              <a:t> </a:t>
            </a:r>
            <a:r>
              <a:rPr dirty="0" sz="1000">
                <a:solidFill>
                  <a:srgbClr val="010202"/>
                </a:solidFill>
                <a:latin typeface="Times New Roman"/>
                <a:cs typeface="Times New Roman"/>
              </a:rPr>
              <a:t>acts</a:t>
            </a:r>
            <a:r>
              <a:rPr dirty="0" sz="1000" spc="90">
                <a:solidFill>
                  <a:srgbClr val="010202"/>
                </a:solidFill>
                <a:latin typeface="Times New Roman"/>
                <a:cs typeface="Times New Roman"/>
              </a:rPr>
              <a:t> </a:t>
            </a:r>
            <a:r>
              <a:rPr dirty="0" sz="1000">
                <a:solidFill>
                  <a:srgbClr val="010202"/>
                </a:solidFill>
                <a:latin typeface="Times New Roman"/>
                <a:cs typeface="Times New Roman"/>
              </a:rPr>
              <a:t>as</a:t>
            </a:r>
            <a:r>
              <a:rPr dirty="0" sz="1000" spc="95">
                <a:solidFill>
                  <a:srgbClr val="010202"/>
                </a:solidFill>
                <a:latin typeface="Times New Roman"/>
                <a:cs typeface="Times New Roman"/>
              </a:rPr>
              <a:t> </a:t>
            </a:r>
            <a:r>
              <a:rPr dirty="0" sz="1000">
                <a:solidFill>
                  <a:srgbClr val="010202"/>
                </a:solidFill>
                <a:latin typeface="Times New Roman"/>
                <a:cs typeface="Times New Roman"/>
              </a:rPr>
              <a:t>a</a:t>
            </a:r>
            <a:r>
              <a:rPr dirty="0" sz="1000" spc="95">
                <a:solidFill>
                  <a:srgbClr val="010202"/>
                </a:solidFill>
                <a:latin typeface="Times New Roman"/>
                <a:cs typeface="Times New Roman"/>
              </a:rPr>
              <a:t> </a:t>
            </a:r>
            <a:r>
              <a:rPr dirty="0" sz="1000">
                <a:solidFill>
                  <a:srgbClr val="010202"/>
                </a:solidFill>
                <a:latin typeface="Times New Roman"/>
                <a:cs typeface="Times New Roman"/>
              </a:rPr>
              <a:t>heat</a:t>
            </a:r>
            <a:r>
              <a:rPr dirty="0" sz="1000" spc="95">
                <a:solidFill>
                  <a:srgbClr val="010202"/>
                </a:solidFill>
                <a:latin typeface="Times New Roman"/>
                <a:cs typeface="Times New Roman"/>
              </a:rPr>
              <a:t> </a:t>
            </a:r>
            <a:r>
              <a:rPr dirty="0" sz="1000">
                <a:solidFill>
                  <a:srgbClr val="010202"/>
                </a:solidFill>
                <a:latin typeface="Times New Roman"/>
                <a:cs typeface="Times New Roman"/>
              </a:rPr>
              <a:t>pump.</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95">
                <a:solidFill>
                  <a:srgbClr val="010202"/>
                </a:solidFill>
                <a:latin typeface="Times New Roman"/>
                <a:cs typeface="Times New Roman"/>
              </a:rPr>
              <a:t> </a:t>
            </a:r>
            <a:r>
              <a:rPr dirty="0" sz="1000">
                <a:solidFill>
                  <a:srgbClr val="010202"/>
                </a:solidFill>
                <a:latin typeface="Times New Roman"/>
                <a:cs typeface="Times New Roman"/>
              </a:rPr>
              <a:t>from</a:t>
            </a:r>
            <a:r>
              <a:rPr dirty="0" sz="1000" spc="95">
                <a:solidFill>
                  <a:srgbClr val="010202"/>
                </a:solidFill>
                <a:latin typeface="Times New Roman"/>
                <a:cs typeface="Times New Roman"/>
              </a:rPr>
              <a:t> </a:t>
            </a:r>
            <a:r>
              <a:rPr dirty="0" sz="1000">
                <a:solidFill>
                  <a:srgbClr val="010202"/>
                </a:solidFill>
                <a:latin typeface="Times New Roman"/>
                <a:cs typeface="Times New Roman"/>
              </a:rPr>
              <a:t>(1),</a:t>
            </a:r>
            <a:r>
              <a:rPr dirty="0" sz="1000" spc="95">
                <a:solidFill>
                  <a:srgbClr val="010202"/>
                </a:solidFill>
                <a:latin typeface="Times New Roman"/>
                <a:cs typeface="Times New Roman"/>
              </a:rPr>
              <a:t> </a:t>
            </a:r>
            <a:r>
              <a:rPr dirty="0" sz="1000">
                <a:solidFill>
                  <a:srgbClr val="010202"/>
                </a:solidFill>
                <a:latin typeface="Times New Roman"/>
                <a:cs typeface="Times New Roman"/>
              </a:rPr>
              <a:t>for</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second</a:t>
            </a:r>
            <a:endParaRPr sz="1000">
              <a:latin typeface="Times New Roman"/>
              <a:cs typeface="Times New Roman"/>
            </a:endParaRPr>
          </a:p>
          <a:p>
            <a:pPr marL="63500" marR="57150" indent="-635">
              <a:lnSpc>
                <a:spcPct val="100000"/>
              </a:lnSpc>
              <a:spcBef>
                <a:spcPts val="300"/>
              </a:spcBef>
              <a:tabLst>
                <a:tab pos="2679065" algn="l"/>
              </a:tabLst>
            </a:pPr>
            <a:r>
              <a:rPr dirty="0" sz="1000" spc="-5">
                <a:solidFill>
                  <a:srgbClr val="010202"/>
                </a:solidFill>
                <a:latin typeface="Times New Roman"/>
                <a:cs typeface="Times New Roman"/>
              </a:rPr>
              <a:t>engine run in the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forward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direction,	</a:t>
            </a:r>
            <a:r>
              <a:rPr dirty="0" sz="1000">
                <a:solidFill>
                  <a:srgbClr val="010202"/>
                </a:solidFill>
                <a:latin typeface="Times New Roman"/>
                <a:cs typeface="Times New Roman"/>
              </a:rPr>
              <a:t>, </a:t>
            </a:r>
            <a:r>
              <a:rPr dirty="0" sz="1000" spc="-5">
                <a:solidFill>
                  <a:srgbClr val="010202"/>
                </a:solidFill>
                <a:latin typeface="Times New Roman"/>
                <a:cs typeface="Times New Roman"/>
              </a:rPr>
              <a:t>for the first engine run in the reverse  </a:t>
            </a:r>
            <a:r>
              <a:rPr dirty="0" sz="1000">
                <a:solidFill>
                  <a:srgbClr val="010202"/>
                </a:solidFill>
                <a:latin typeface="Times New Roman"/>
                <a:cs typeface="Times New Roman"/>
              </a:rPr>
              <a:t>direction, </a:t>
            </a:r>
            <a:r>
              <a:rPr dirty="0" sz="1000" spc="35" i="1">
                <a:solidFill>
                  <a:srgbClr val="010202"/>
                </a:solidFill>
                <a:latin typeface="Times New Roman"/>
                <a:cs typeface="Times New Roman"/>
              </a:rPr>
              <a:t>–w</a:t>
            </a:r>
            <a:r>
              <a:rPr dirty="0" sz="1000" spc="35">
                <a:solidFill>
                  <a:srgbClr val="010202"/>
                </a:solidFill>
                <a:latin typeface="Times New Roman"/>
                <a:cs typeface="Times New Roman"/>
              </a:rPr>
              <a:t>=</a:t>
            </a:r>
            <a:r>
              <a:rPr dirty="0" sz="1000" spc="35" i="1">
                <a:solidFill>
                  <a:srgbClr val="010202"/>
                </a:solidFill>
                <a:latin typeface="Times New Roman"/>
                <a:cs typeface="Times New Roman"/>
              </a:rPr>
              <a:t>–q</a:t>
            </a:r>
            <a:r>
              <a:rPr dirty="0" baseline="-33333" sz="1125" spc="52">
                <a:solidFill>
                  <a:srgbClr val="010202"/>
                </a:solidFill>
                <a:latin typeface="Times New Roman"/>
                <a:cs typeface="Times New Roman"/>
              </a:rPr>
              <a:t>2</a:t>
            </a:r>
            <a:r>
              <a:rPr dirty="0" sz="1000" spc="35">
                <a:solidFill>
                  <a:srgbClr val="010202"/>
                </a:solidFill>
                <a:latin typeface="Times New Roman"/>
                <a:cs typeface="Times New Roman"/>
              </a:rPr>
              <a:t>+</a:t>
            </a:r>
            <a:r>
              <a:rPr dirty="0" sz="1000" spc="35" i="1">
                <a:solidFill>
                  <a:srgbClr val="010202"/>
                </a:solidFill>
                <a:latin typeface="Times New Roman"/>
                <a:cs typeface="Times New Roman"/>
              </a:rPr>
              <a:t>q</a:t>
            </a:r>
            <a:r>
              <a:rPr dirty="0" baseline="-33333" sz="1125" spc="52">
                <a:solidFill>
                  <a:srgbClr val="010202"/>
                </a:solidFill>
                <a:latin typeface="Times New Roman"/>
                <a:cs typeface="Times New Roman"/>
              </a:rPr>
              <a:t>1</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and the sum of the two processes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8" name="object 8"/>
          <p:cNvSpPr/>
          <p:nvPr/>
        </p:nvSpPr>
        <p:spPr>
          <a:xfrm>
            <a:off x="1727200" y="2201227"/>
            <a:ext cx="1600200" cy="180975"/>
          </a:xfrm>
          <a:prstGeom prst="rect">
            <a:avLst/>
          </a:prstGeom>
          <a:blipFill>
            <a:blip r:embed="rId6" cstate="print"/>
            <a:stretch>
              <a:fillRect/>
            </a:stretch>
          </a:blipFill>
        </p:spPr>
        <p:txBody>
          <a:bodyPr wrap="square" lIns="0" tIns="0" rIns="0" bIns="0" rtlCol="0"/>
          <a:lstStyle/>
          <a:p/>
        </p:txBody>
      </p:sp>
      <p:sp>
        <p:nvSpPr>
          <p:cNvPr id="9" name="object 9"/>
          <p:cNvSpPr/>
          <p:nvPr/>
        </p:nvSpPr>
        <p:spPr>
          <a:xfrm>
            <a:off x="4567872" y="2619692"/>
            <a:ext cx="409575" cy="133350"/>
          </a:xfrm>
          <a:prstGeom prst="rect">
            <a:avLst/>
          </a:prstGeom>
          <a:blipFill>
            <a:blip r:embed="rId7" cstate="print"/>
            <a:stretch>
              <a:fillRect/>
            </a:stretch>
          </a:blipFill>
        </p:spPr>
        <p:txBody>
          <a:bodyPr wrap="square" lIns="0" tIns="0" rIns="0" bIns="0" rtlCol="0"/>
          <a:lstStyle/>
          <a:p/>
        </p:txBody>
      </p:sp>
      <p:sp>
        <p:nvSpPr>
          <p:cNvPr id="10" name="object 10"/>
          <p:cNvSpPr/>
          <p:nvPr/>
        </p:nvSpPr>
        <p:spPr>
          <a:xfrm>
            <a:off x="998702" y="3572192"/>
            <a:ext cx="695312" cy="133350"/>
          </a:xfrm>
          <a:prstGeom prst="rect">
            <a:avLst/>
          </a:prstGeom>
          <a:blipFill>
            <a:blip r:embed="rId8" cstate="print"/>
            <a:stretch>
              <a:fillRect/>
            </a:stretch>
          </a:blipFill>
        </p:spPr>
        <p:txBody>
          <a:bodyPr wrap="square" lIns="0" tIns="0" rIns="0" bIns="0" rtlCol="0"/>
          <a:lstStyle/>
          <a:p/>
        </p:txBody>
      </p:sp>
      <p:sp>
        <p:nvSpPr>
          <p:cNvPr id="11" name="object 11"/>
          <p:cNvSpPr txBox="1"/>
          <p:nvPr/>
        </p:nvSpPr>
        <p:spPr>
          <a:xfrm>
            <a:off x="393763" y="2618958"/>
            <a:ext cx="4711700" cy="1334135"/>
          </a:xfrm>
          <a:prstGeom prst="rect">
            <a:avLst/>
          </a:prstGeom>
        </p:spPr>
        <p:txBody>
          <a:bodyPr wrap="square" lIns="0" tIns="16510" rIns="0" bIns="0" rtlCol="0" vert="horz">
            <a:spAutoFit/>
          </a:bodyPr>
          <a:lstStyle/>
          <a:p>
            <a:pPr algn="just" marL="62865" marR="67310" indent="-635">
              <a:lnSpc>
                <a:spcPct val="100000"/>
              </a:lnSpc>
              <a:spcBef>
                <a:spcPts val="130"/>
              </a:spcBef>
              <a:tabLst>
                <a:tab pos="4592955" algn="l"/>
              </a:tabLst>
            </a:pPr>
            <a:r>
              <a:rPr dirty="0" sz="1000">
                <a:solidFill>
                  <a:srgbClr val="010202"/>
                </a:solidFill>
                <a:latin typeface="Times New Roman"/>
                <a:cs typeface="Times New Roman"/>
              </a:rPr>
              <a:t>i.e.</a:t>
            </a:r>
            <a:r>
              <a:rPr dirty="0" sz="1000">
                <a:solidFill>
                  <a:srgbClr val="010202"/>
                </a:solidFill>
                <a:latin typeface="Times New Roman"/>
                <a:cs typeface="Times New Roman"/>
              </a:rPr>
              <a:t>, </a:t>
            </a:r>
            <a:r>
              <a:rPr dirty="0" sz="1000" spc="-75">
                <a:solidFill>
                  <a:srgbClr val="010202"/>
                </a:solidFill>
                <a:latin typeface="Times New Roman"/>
                <a:cs typeface="Times New Roman"/>
              </a:rPr>
              <a:t> </a:t>
            </a:r>
            <a:r>
              <a:rPr dirty="0" sz="1000">
                <a:solidFill>
                  <a:srgbClr val="010202"/>
                </a:solidFill>
                <a:latin typeface="Times New Roman"/>
                <a:cs typeface="Times New Roman"/>
              </a:rPr>
              <a:t>an</a:t>
            </a:r>
            <a:r>
              <a:rPr dirty="0" sz="1000">
                <a:solidFill>
                  <a:srgbClr val="010202"/>
                </a:solidFill>
                <a:latin typeface="Times New Roman"/>
                <a:cs typeface="Times New Roman"/>
              </a:rPr>
              <a:t> </a:t>
            </a:r>
            <a:r>
              <a:rPr dirty="0" sz="1000" spc="-70">
                <a:solidFill>
                  <a:srgbClr val="010202"/>
                </a:solidFill>
                <a:latin typeface="Times New Roman"/>
                <a:cs typeface="Times New Roman"/>
              </a:rPr>
              <a:t> </a:t>
            </a:r>
            <a:r>
              <a:rPr dirty="0" sz="1000">
                <a:solidFill>
                  <a:srgbClr val="010202"/>
                </a:solidFill>
                <a:latin typeface="Times New Roman"/>
                <a:cs typeface="Times New Roman"/>
              </a:rPr>
              <a:t>amount</a:t>
            </a:r>
            <a:r>
              <a:rPr dirty="0" sz="1000">
                <a:solidFill>
                  <a:srgbClr val="010202"/>
                </a:solidFill>
                <a:latin typeface="Times New Roman"/>
                <a:cs typeface="Times New Roman"/>
              </a:rPr>
              <a:t> </a:t>
            </a:r>
            <a:r>
              <a:rPr dirty="0" sz="1000" spc="-75">
                <a:solidFill>
                  <a:srgbClr val="010202"/>
                </a:solidFill>
                <a:latin typeface="Times New Roman"/>
                <a:cs typeface="Times New Roman"/>
              </a:rPr>
              <a:t> </a:t>
            </a:r>
            <a:r>
              <a:rPr dirty="0" sz="1000">
                <a:solidFill>
                  <a:srgbClr val="010202"/>
                </a:solidFill>
                <a:latin typeface="Times New Roman"/>
                <a:cs typeface="Times New Roman"/>
              </a:rPr>
              <a:t>of </a:t>
            </a:r>
            <a:r>
              <a:rPr dirty="0" sz="1000" spc="-70">
                <a:solidFill>
                  <a:srgbClr val="010202"/>
                </a:solidFill>
                <a:latin typeface="Times New Roman"/>
                <a:cs typeface="Times New Roman"/>
              </a:rPr>
              <a:t> </a:t>
            </a:r>
            <a:r>
              <a:rPr dirty="0" sz="1000">
                <a:solidFill>
                  <a:srgbClr val="010202"/>
                </a:solidFill>
                <a:latin typeface="Times New Roman"/>
                <a:cs typeface="Times New Roman"/>
              </a:rPr>
              <a:t>work </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a:t>
            </a:r>
            <a:r>
              <a:rPr dirty="0" sz="1000" spc="-5" i="1">
                <a:solidFill>
                  <a:srgbClr val="010202"/>
                </a:solidFill>
                <a:latin typeface="Times New Roman"/>
                <a:cs typeface="Times New Roman"/>
              </a:rPr>
              <a:t>w</a:t>
            </a:r>
            <a:r>
              <a:rPr dirty="0" sz="1000" i="1">
                <a:solidFill>
                  <a:srgbClr val="010202"/>
                </a:solidFill>
                <a:latin typeface="Symbol"/>
                <a:cs typeface="Symbol"/>
              </a:rPr>
              <a:t></a:t>
            </a:r>
            <a:r>
              <a:rPr dirty="0" sz="1000" spc="60">
                <a:solidFill>
                  <a:srgbClr val="010202"/>
                </a:solidFill>
                <a:latin typeface="Times New Roman"/>
                <a:cs typeface="Times New Roman"/>
              </a:rPr>
              <a:t>–</a:t>
            </a:r>
            <a:r>
              <a:rPr dirty="0" sz="1000" i="1">
                <a:solidFill>
                  <a:srgbClr val="010202"/>
                </a:solidFill>
                <a:latin typeface="Times New Roman"/>
                <a:cs typeface="Times New Roman"/>
              </a:rPr>
              <a:t>w) </a:t>
            </a:r>
            <a:r>
              <a:rPr dirty="0" sz="1000" spc="-75" i="1">
                <a:solidFill>
                  <a:srgbClr val="010202"/>
                </a:solidFill>
                <a:latin typeface="Times New Roman"/>
                <a:cs typeface="Times New Roman"/>
              </a:rPr>
              <a:t> </a:t>
            </a:r>
            <a:r>
              <a:rPr dirty="0" sz="1000">
                <a:solidFill>
                  <a:srgbClr val="010202"/>
                </a:solidFill>
                <a:latin typeface="Times New Roman"/>
                <a:cs typeface="Times New Roman"/>
              </a:rPr>
              <a:t>has </a:t>
            </a:r>
            <a:r>
              <a:rPr dirty="0" sz="1000" spc="-70">
                <a:solidFill>
                  <a:srgbClr val="010202"/>
                </a:solidFill>
                <a:latin typeface="Times New Roman"/>
                <a:cs typeface="Times New Roman"/>
              </a:rPr>
              <a:t> </a:t>
            </a:r>
            <a:r>
              <a:rPr dirty="0" sz="1000">
                <a:solidFill>
                  <a:srgbClr val="010202"/>
                </a:solidFill>
                <a:latin typeface="Times New Roman"/>
                <a:cs typeface="Times New Roman"/>
              </a:rPr>
              <a:t>been</a:t>
            </a:r>
            <a:r>
              <a:rPr dirty="0" sz="1000">
                <a:solidFill>
                  <a:srgbClr val="010202"/>
                </a:solidFill>
                <a:latin typeface="Times New Roman"/>
                <a:cs typeface="Times New Roman"/>
              </a:rPr>
              <a:t> </a:t>
            </a:r>
            <a:r>
              <a:rPr dirty="0" sz="1000" spc="-70">
                <a:solidFill>
                  <a:srgbClr val="010202"/>
                </a:solidFill>
                <a:latin typeface="Times New Roman"/>
                <a:cs typeface="Times New Roman"/>
              </a:rPr>
              <a:t> </a:t>
            </a:r>
            <a:r>
              <a:rPr dirty="0" sz="1000">
                <a:solidFill>
                  <a:srgbClr val="010202"/>
                </a:solidFill>
                <a:latin typeface="Times New Roman"/>
                <a:cs typeface="Times New Roman"/>
              </a:rPr>
              <a:t>obtained</a:t>
            </a:r>
            <a:r>
              <a:rPr dirty="0" sz="1000">
                <a:solidFill>
                  <a:srgbClr val="010202"/>
                </a:solidFill>
                <a:latin typeface="Times New Roman"/>
                <a:cs typeface="Times New Roman"/>
              </a:rPr>
              <a:t> </a:t>
            </a:r>
            <a:r>
              <a:rPr dirty="0" sz="1000" spc="-70">
                <a:solidFill>
                  <a:srgbClr val="010202"/>
                </a:solidFill>
                <a:latin typeface="Times New Roman"/>
                <a:cs typeface="Times New Roman"/>
              </a:rPr>
              <a:t> </a:t>
            </a:r>
            <a:r>
              <a:rPr dirty="0" sz="1000">
                <a:solidFill>
                  <a:srgbClr val="010202"/>
                </a:solidFill>
                <a:latin typeface="Times New Roman"/>
                <a:cs typeface="Times New Roman"/>
              </a:rPr>
              <a:t>from </a:t>
            </a:r>
            <a:r>
              <a:rPr dirty="0" sz="1000" spc="-70">
                <a:solidFill>
                  <a:srgbClr val="010202"/>
                </a:solidFill>
                <a:latin typeface="Times New Roman"/>
                <a:cs typeface="Times New Roman"/>
              </a:rPr>
              <a:t> </a:t>
            </a:r>
            <a:r>
              <a:rPr dirty="0" sz="1000">
                <a:solidFill>
                  <a:srgbClr val="010202"/>
                </a:solidFill>
                <a:latin typeface="Times New Roman"/>
                <a:cs typeface="Times New Roman"/>
              </a:rPr>
              <a:t>a</a:t>
            </a:r>
            <a:r>
              <a:rPr dirty="0" sz="1000">
                <a:solidFill>
                  <a:srgbClr val="010202"/>
                </a:solidFill>
                <a:latin typeface="Times New Roman"/>
                <a:cs typeface="Times New Roman"/>
              </a:rPr>
              <a:t> </a:t>
            </a:r>
            <a:r>
              <a:rPr dirty="0" sz="1000" spc="-70">
                <a:solidFill>
                  <a:srgbClr val="010202"/>
                </a:solidFill>
                <a:latin typeface="Times New Roman"/>
                <a:cs typeface="Times New Roman"/>
              </a:rPr>
              <a:t> </a:t>
            </a:r>
            <a:r>
              <a:rPr dirty="0" sz="1000">
                <a:solidFill>
                  <a:srgbClr val="010202"/>
                </a:solidFill>
                <a:latin typeface="Times New Roman"/>
                <a:cs typeface="Times New Roman"/>
              </a:rPr>
              <a:t>quantity</a:t>
            </a:r>
            <a:r>
              <a:rPr dirty="0" sz="1000">
                <a:solidFill>
                  <a:srgbClr val="010202"/>
                </a:solidFill>
                <a:latin typeface="Times New Roman"/>
                <a:cs typeface="Times New Roman"/>
              </a:rPr>
              <a:t> </a:t>
            </a:r>
            <a:r>
              <a:rPr dirty="0" sz="1000" spc="-70">
                <a:solidFill>
                  <a:srgbClr val="010202"/>
                </a:solidFill>
                <a:latin typeface="Times New Roman"/>
                <a:cs typeface="Times New Roman"/>
              </a:rPr>
              <a:t> </a:t>
            </a:r>
            <a:r>
              <a:rPr dirty="0" sz="1000">
                <a:solidFill>
                  <a:srgbClr val="010202"/>
                </a:solidFill>
                <a:latin typeface="Times New Roman"/>
                <a:cs typeface="Times New Roman"/>
              </a:rPr>
              <a:t>of </a:t>
            </a:r>
            <a:r>
              <a:rPr dirty="0" sz="1000" spc="-70">
                <a:solidFill>
                  <a:srgbClr val="010202"/>
                </a:solidFill>
                <a:latin typeface="Times New Roman"/>
                <a:cs typeface="Times New Roman"/>
              </a:rPr>
              <a:t> </a:t>
            </a:r>
            <a:r>
              <a:rPr dirty="0" sz="1000">
                <a:solidFill>
                  <a:srgbClr val="010202"/>
                </a:solidFill>
                <a:latin typeface="Times New Roman"/>
                <a:cs typeface="Times New Roman"/>
              </a:rPr>
              <a:t>heat</a:t>
            </a:r>
            <a:r>
              <a:rPr dirty="0" sz="1000">
                <a:solidFill>
                  <a:srgbClr val="010202"/>
                </a:solidFill>
                <a:latin typeface="Times New Roman"/>
                <a:cs typeface="Times New Roman"/>
              </a:rPr>
              <a:t> </a:t>
            </a:r>
            <a:r>
              <a:rPr dirty="0" sz="1000" spc="-75">
                <a:solidFill>
                  <a:srgbClr val="010202"/>
                </a:solidFill>
                <a:latin typeface="Times New Roman"/>
                <a:cs typeface="Times New Roman"/>
              </a:rPr>
              <a:t> </a:t>
            </a:r>
            <a:r>
              <a:rPr dirty="0" sz="1000">
                <a:solidFill>
                  <a:srgbClr val="010202"/>
                </a:solidFill>
                <a:latin typeface="Times New Roman"/>
                <a:cs typeface="Times New Roman"/>
              </a:rPr>
              <a:t>(	)  </a:t>
            </a:r>
            <a:r>
              <a:rPr dirty="0" sz="1000">
                <a:solidFill>
                  <a:srgbClr val="010202"/>
                </a:solidFill>
                <a:latin typeface="Times New Roman"/>
                <a:cs typeface="Times New Roman"/>
              </a:rPr>
              <a:t>without any other change occurring. Although this conclusion does not contravene the  </a:t>
            </a:r>
            <a:r>
              <a:rPr dirty="0" sz="1000" spc="-5">
                <a:solidFill>
                  <a:srgbClr val="010202"/>
                </a:solidFill>
                <a:latin typeface="Times New Roman"/>
                <a:cs typeface="Times New Roman"/>
              </a:rPr>
              <a:t>First Law of Thermodynamics, it is contrary to human experience.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process  </a:t>
            </a:r>
            <a:r>
              <a:rPr dirty="0" sz="1000">
                <a:solidFill>
                  <a:srgbClr val="010202"/>
                </a:solidFill>
                <a:latin typeface="Times New Roman"/>
                <a:cs typeface="Times New Roman"/>
              </a:rPr>
              <a:t>corresponds to perpetual motion of the second kind; i.e., heat is converted to </a:t>
            </a:r>
            <a:r>
              <a:rPr dirty="0" sz="1000" spc="-5">
                <a:solidFill>
                  <a:srgbClr val="010202"/>
                </a:solidFill>
                <a:latin typeface="Times New Roman"/>
                <a:cs typeface="Times New Roman"/>
              </a:rPr>
              <a:t>work  without leaving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in any other </a:t>
            </a:r>
            <a:r>
              <a:rPr dirty="0" sz="1000" spc="-20">
                <a:solidFill>
                  <a:srgbClr val="010202"/>
                </a:solidFill>
                <a:latin typeface="Times New Roman"/>
                <a:cs typeface="Times New Roman"/>
              </a:rPr>
              <a:t>body. </a:t>
            </a:r>
            <a:r>
              <a:rPr dirty="0" sz="1000" spc="-5">
                <a:solidFill>
                  <a:srgbClr val="010202"/>
                </a:solidFill>
                <a:latin typeface="Times New Roman"/>
                <a:cs typeface="Times New Roman"/>
              </a:rPr>
              <a:t>(Perpetual motion of the first kind is the  </a:t>
            </a:r>
            <a:r>
              <a:rPr dirty="0" sz="1000">
                <a:solidFill>
                  <a:srgbClr val="010202"/>
                </a:solidFill>
                <a:latin typeface="Times New Roman"/>
                <a:cs typeface="Times New Roman"/>
              </a:rPr>
              <a:t>creation</a:t>
            </a:r>
            <a:r>
              <a:rPr dirty="0" sz="1000" spc="155">
                <a:solidFill>
                  <a:srgbClr val="010202"/>
                </a:solidFill>
                <a:latin typeface="Times New Roman"/>
                <a:cs typeface="Times New Roman"/>
              </a:rPr>
              <a:t> </a:t>
            </a:r>
            <a:r>
              <a:rPr dirty="0" sz="1000">
                <a:solidFill>
                  <a:srgbClr val="010202"/>
                </a:solidFill>
                <a:latin typeface="Times New Roman"/>
                <a:cs typeface="Times New Roman"/>
              </a:rPr>
              <a:t>of</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55">
                <a:solidFill>
                  <a:srgbClr val="010202"/>
                </a:solidFill>
                <a:latin typeface="Times New Roman"/>
                <a:cs typeface="Times New Roman"/>
              </a:rPr>
              <a:t> </a:t>
            </a:r>
            <a:r>
              <a:rPr dirty="0" sz="1000">
                <a:solidFill>
                  <a:srgbClr val="010202"/>
                </a:solidFill>
                <a:latin typeface="Times New Roman"/>
                <a:cs typeface="Times New Roman"/>
              </a:rPr>
              <a:t>from</a:t>
            </a:r>
            <a:r>
              <a:rPr dirty="0" sz="1000" spc="155">
                <a:solidFill>
                  <a:srgbClr val="010202"/>
                </a:solidFill>
                <a:latin typeface="Times New Roman"/>
                <a:cs typeface="Times New Roman"/>
              </a:rPr>
              <a:t> </a:t>
            </a:r>
            <a:r>
              <a:rPr dirty="0" sz="1000">
                <a:solidFill>
                  <a:srgbClr val="010202"/>
                </a:solidFill>
                <a:latin typeface="Times New Roman"/>
                <a:cs typeface="Times New Roman"/>
              </a:rPr>
              <a:t>nothing.)</a:t>
            </a:r>
            <a:r>
              <a:rPr dirty="0" sz="1000" spc="155">
                <a:solidFill>
                  <a:srgbClr val="010202"/>
                </a:solidFill>
                <a:latin typeface="Times New Roman"/>
                <a:cs typeface="Times New Roman"/>
              </a:rPr>
              <a:t> </a:t>
            </a:r>
            <a:r>
              <a:rPr dirty="0" sz="1000">
                <a:solidFill>
                  <a:srgbClr val="010202"/>
                </a:solidFill>
                <a:latin typeface="Times New Roman"/>
                <a:cs typeface="Times New Roman"/>
              </a:rPr>
              <a:t>From</a:t>
            </a:r>
            <a:r>
              <a:rPr dirty="0" sz="1000" spc="155">
                <a:solidFill>
                  <a:srgbClr val="010202"/>
                </a:solidFill>
                <a:latin typeface="Times New Roman"/>
                <a:cs typeface="Times New Roman"/>
              </a:rPr>
              <a:t> </a:t>
            </a:r>
            <a:r>
              <a:rPr dirty="0" sz="1000">
                <a:solidFill>
                  <a:srgbClr val="010202"/>
                </a:solidFill>
                <a:latin typeface="Times New Roman"/>
                <a:cs typeface="Times New Roman"/>
              </a:rPr>
              <a:t>(2),</a:t>
            </a:r>
            <a:r>
              <a:rPr dirty="0" sz="1000" spc="155">
                <a:solidFill>
                  <a:srgbClr val="010202"/>
                </a:solidFill>
                <a:latin typeface="Times New Roman"/>
                <a:cs typeface="Times New Roman"/>
              </a:rPr>
              <a:t> </a:t>
            </a:r>
            <a:r>
              <a:rPr dirty="0" sz="1000">
                <a:solidFill>
                  <a:srgbClr val="010202"/>
                </a:solidFill>
                <a:latin typeface="Times New Roman"/>
                <a:cs typeface="Times New Roman"/>
              </a:rPr>
              <a:t>for</a:t>
            </a:r>
            <a:r>
              <a:rPr dirty="0" sz="1000" spc="1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60">
                <a:solidFill>
                  <a:srgbClr val="010202"/>
                </a:solidFill>
                <a:latin typeface="Times New Roman"/>
                <a:cs typeface="Times New Roman"/>
              </a:rPr>
              <a:t> </a:t>
            </a:r>
            <a:r>
              <a:rPr dirty="0" sz="1000">
                <a:solidFill>
                  <a:srgbClr val="010202"/>
                </a:solidFill>
                <a:latin typeface="Times New Roman"/>
                <a:cs typeface="Times New Roman"/>
              </a:rPr>
              <a:t>second</a:t>
            </a:r>
            <a:r>
              <a:rPr dirty="0" sz="1000" spc="155">
                <a:solidFill>
                  <a:srgbClr val="010202"/>
                </a:solidFill>
                <a:latin typeface="Times New Roman"/>
                <a:cs typeface="Times New Roman"/>
              </a:rPr>
              <a:t> </a:t>
            </a:r>
            <a:r>
              <a:rPr dirty="0" sz="1000">
                <a:solidFill>
                  <a:srgbClr val="010202"/>
                </a:solidFill>
                <a:latin typeface="Times New Roman"/>
                <a:cs typeface="Times New Roman"/>
              </a:rPr>
              <a:t>engine</a:t>
            </a:r>
            <a:r>
              <a:rPr dirty="0" sz="1000" spc="155">
                <a:solidFill>
                  <a:srgbClr val="010202"/>
                </a:solidFill>
                <a:latin typeface="Times New Roman"/>
                <a:cs typeface="Times New Roman"/>
              </a:rPr>
              <a:t> </a:t>
            </a:r>
            <a:r>
              <a:rPr dirty="0" sz="1000">
                <a:solidFill>
                  <a:srgbClr val="010202"/>
                </a:solidFill>
                <a:latin typeface="Times New Roman"/>
                <a:cs typeface="Times New Roman"/>
              </a:rPr>
              <a:t>run</a:t>
            </a:r>
            <a:r>
              <a:rPr dirty="0" sz="1000" spc="155">
                <a:solidFill>
                  <a:srgbClr val="010202"/>
                </a:solidFill>
                <a:latin typeface="Times New Roman"/>
                <a:cs typeface="Times New Roman"/>
              </a:rPr>
              <a:t> </a:t>
            </a:r>
            <a:r>
              <a:rPr dirty="0" sz="1000">
                <a:solidFill>
                  <a:srgbClr val="010202"/>
                </a:solidFill>
                <a:latin typeface="Times New Roman"/>
                <a:cs typeface="Times New Roman"/>
              </a:rPr>
              <a:t>in</a:t>
            </a:r>
            <a:r>
              <a:rPr dirty="0" sz="1000" spc="1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forward</a:t>
            </a:r>
            <a:endParaRPr sz="1000">
              <a:latin typeface="Times New Roman"/>
              <a:cs typeface="Times New Roman"/>
            </a:endParaRPr>
          </a:p>
          <a:p>
            <a:pPr algn="just" marL="62865" marR="68580">
              <a:lnSpc>
                <a:spcPts val="1570"/>
              </a:lnSpc>
              <a:spcBef>
                <a:spcPts val="45"/>
              </a:spcBef>
              <a:tabLst>
                <a:tab pos="1309370" algn="l"/>
              </a:tabLst>
            </a:pPr>
            <a:r>
              <a:rPr dirty="0" sz="1000">
                <a:solidFill>
                  <a:srgbClr val="010202"/>
                </a:solidFill>
                <a:latin typeface="Times New Roman"/>
                <a:cs typeface="Times New Roman"/>
              </a:rPr>
              <a:t>direction,	, </a:t>
            </a:r>
            <a:r>
              <a:rPr dirty="0" sz="1000" spc="-5">
                <a:solidFill>
                  <a:srgbClr val="010202"/>
                </a:solidFill>
                <a:latin typeface="Times New Roman"/>
                <a:cs typeface="Times New Roman"/>
              </a:rPr>
              <a:t>for the first engine run in the reverse direction, </a:t>
            </a:r>
            <a:r>
              <a:rPr dirty="0" sz="1000" spc="35" i="1">
                <a:solidFill>
                  <a:srgbClr val="010202"/>
                </a:solidFill>
                <a:latin typeface="Times New Roman"/>
                <a:cs typeface="Times New Roman"/>
              </a:rPr>
              <a:t>–w=–q</a:t>
            </a:r>
            <a:r>
              <a:rPr dirty="0" baseline="-33333" sz="1125" spc="52">
                <a:solidFill>
                  <a:srgbClr val="010202"/>
                </a:solidFill>
                <a:latin typeface="Times New Roman"/>
                <a:cs typeface="Times New Roman"/>
              </a:rPr>
              <a:t>2</a:t>
            </a:r>
            <a:r>
              <a:rPr dirty="0" sz="1000" spc="35" i="1">
                <a:solidFill>
                  <a:srgbClr val="010202"/>
                </a:solidFill>
                <a:latin typeface="Times New Roman"/>
                <a:cs typeface="Times New Roman"/>
              </a:rPr>
              <a:t>+q</a:t>
            </a:r>
            <a:r>
              <a:rPr dirty="0" baseline="-33333" sz="1125" spc="52">
                <a:solidFill>
                  <a:srgbClr val="010202"/>
                </a:solidFill>
                <a:latin typeface="Times New Roman"/>
                <a:cs typeface="Times New Roman"/>
              </a:rPr>
              <a:t>1</a:t>
            </a:r>
            <a:r>
              <a:rPr dirty="0" sz="1000" spc="35">
                <a:solidFill>
                  <a:srgbClr val="010202"/>
                </a:solidFill>
                <a:latin typeface="Times New Roman"/>
                <a:cs typeface="Times New Roman"/>
              </a:rPr>
              <a:t>,  </a:t>
            </a:r>
            <a:r>
              <a:rPr dirty="0" sz="1000">
                <a:solidFill>
                  <a:srgbClr val="010202"/>
                </a:solidFill>
                <a:latin typeface="Times New Roman"/>
                <a:cs typeface="Times New Roman"/>
              </a:rPr>
              <a:t>and the sum of the two processes</a:t>
            </a:r>
            <a:r>
              <a:rPr dirty="0" sz="1000" spc="-1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12" name="object 12"/>
          <p:cNvSpPr/>
          <p:nvPr/>
        </p:nvSpPr>
        <p:spPr>
          <a:xfrm>
            <a:off x="1789112" y="4127334"/>
            <a:ext cx="1476375" cy="142875"/>
          </a:xfrm>
          <a:prstGeom prst="rect">
            <a:avLst/>
          </a:prstGeom>
          <a:blipFill>
            <a:blip r:embed="rId9" cstate="print"/>
            <a:stretch>
              <a:fillRect/>
            </a:stretch>
          </a:blipFill>
        </p:spPr>
        <p:txBody>
          <a:bodyPr wrap="square" lIns="0" tIns="0" rIns="0" bIns="0" rtlCol="0"/>
          <a:lstStyle/>
          <a:p/>
        </p:txBody>
      </p:sp>
      <p:sp>
        <p:nvSpPr>
          <p:cNvPr id="13" name="object 13"/>
          <p:cNvSpPr txBox="1"/>
          <p:nvPr/>
        </p:nvSpPr>
        <p:spPr>
          <a:xfrm>
            <a:off x="406398" y="4463262"/>
            <a:ext cx="4674235" cy="3180715"/>
          </a:xfrm>
          <a:prstGeom prst="rect">
            <a:avLst/>
          </a:prstGeom>
        </p:spPr>
        <p:txBody>
          <a:bodyPr wrap="square" lIns="0" tIns="12700" rIns="0" bIns="0" rtlCol="0" vert="horz">
            <a:spAutoFit/>
          </a:bodyPr>
          <a:lstStyle/>
          <a:p>
            <a:pPr algn="just" marL="50165" marR="42545">
              <a:lnSpc>
                <a:spcPct val="100000"/>
              </a:lnSpc>
              <a:spcBef>
                <a:spcPts val="100"/>
              </a:spcBef>
            </a:pPr>
            <a:r>
              <a:rPr dirty="0" sz="1000">
                <a:solidFill>
                  <a:srgbClr val="010202"/>
                </a:solidFill>
                <a:latin typeface="Times New Roman"/>
                <a:cs typeface="Times New Roman"/>
              </a:rPr>
              <a:t>i.e., an amount of heat </a:t>
            </a:r>
            <a:r>
              <a:rPr dirty="0" sz="1000" i="1">
                <a:solidFill>
                  <a:srgbClr val="010202"/>
                </a:solidFill>
                <a:latin typeface="Times New Roman"/>
                <a:cs typeface="Times New Roman"/>
              </a:rPr>
              <a:t>q </a:t>
            </a:r>
            <a:r>
              <a:rPr dirty="0" sz="1000">
                <a:solidFill>
                  <a:srgbClr val="010202"/>
                </a:solidFill>
                <a:latin typeface="Times New Roman"/>
                <a:cs typeface="Times New Roman"/>
              </a:rPr>
              <a:t>at one temperature has been converted to heat at a </a:t>
            </a:r>
            <a:r>
              <a:rPr dirty="0" sz="1000" spc="-5">
                <a:solidFill>
                  <a:srgbClr val="010202"/>
                </a:solidFill>
                <a:latin typeface="Times New Roman"/>
                <a:cs typeface="Times New Roman"/>
              </a:rPr>
              <a:t>higher  temperature without any other change occurring. This corresponds to the spontaneous  flow of heat up </a:t>
            </a:r>
            <a:r>
              <a:rPr dirty="0" sz="1000">
                <a:solidFill>
                  <a:srgbClr val="010202"/>
                </a:solidFill>
                <a:latin typeface="Times New Roman"/>
                <a:cs typeface="Times New Roman"/>
              </a:rPr>
              <a:t>a </a:t>
            </a:r>
            <a:r>
              <a:rPr dirty="0" sz="1000" spc="-5">
                <a:solidFill>
                  <a:srgbClr val="010202"/>
                </a:solidFill>
                <a:latin typeface="Times New Roman"/>
                <a:cs typeface="Times New Roman"/>
              </a:rPr>
              <a:t>temperature gradient and is thus more contrary to human experience  than is perpetual motion of the second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kind.</a:t>
            </a:r>
            <a:endParaRPr sz="1000">
              <a:latin typeface="Times New Roman"/>
              <a:cs typeface="Times New Roman"/>
            </a:endParaRPr>
          </a:p>
          <a:p>
            <a:pPr algn="just" marL="50165" marR="43815" indent="127000">
              <a:lnSpc>
                <a:spcPct val="100000"/>
              </a:lnSpc>
            </a:pPr>
            <a:r>
              <a:rPr dirty="0" sz="1000" spc="-5">
                <a:solidFill>
                  <a:srgbClr val="010202"/>
                </a:solidFill>
                <a:latin typeface="Times New Roman"/>
                <a:cs typeface="Times New Roman"/>
              </a:rPr>
              <a:t>The above discussion gives rise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preliminary formulation of the Second Law of  Thermodynamics:</a:t>
            </a:r>
            <a:endParaRPr sz="1000">
              <a:latin typeface="Times New Roman"/>
              <a:cs typeface="Times New Roman"/>
            </a:endParaRPr>
          </a:p>
          <a:p>
            <a:pPr algn="just" marL="189865" marR="53975" indent="-127000">
              <a:lnSpc>
                <a:spcPct val="100000"/>
              </a:lnSpc>
              <a:spcBef>
                <a:spcPts val="700"/>
              </a:spcBef>
              <a:buAutoNum type="arabicPeriod"/>
              <a:tabLst>
                <a:tab pos="195580" algn="l"/>
              </a:tabLst>
            </a:pPr>
            <a:r>
              <a:rPr dirty="0" sz="1000">
                <a:solidFill>
                  <a:srgbClr val="010202"/>
                </a:solidFill>
                <a:latin typeface="Times New Roman"/>
                <a:cs typeface="Times New Roman"/>
              </a:rPr>
              <a:t>The principle of Thomsen states that it is impossible, by means of a cyclic process, to  </a:t>
            </a:r>
            <a:r>
              <a:rPr dirty="0" sz="1000" spc="-5">
                <a:solidFill>
                  <a:srgbClr val="010202"/>
                </a:solidFill>
                <a:latin typeface="Times New Roman"/>
                <a:cs typeface="Times New Roman"/>
              </a:rPr>
              <a:t>take heat from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reservoir and convert it to work without, in the same operation,  transferring heat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cold</a:t>
            </a:r>
            <a:r>
              <a:rPr dirty="0" sz="1000" spc="-15">
                <a:solidFill>
                  <a:srgbClr val="010202"/>
                </a:solidFill>
                <a:latin typeface="Times New Roman"/>
                <a:cs typeface="Times New Roman"/>
              </a:rPr>
              <a:t> </a:t>
            </a:r>
            <a:r>
              <a:rPr dirty="0" sz="1000" spc="-10">
                <a:solidFill>
                  <a:srgbClr val="010202"/>
                </a:solidFill>
                <a:latin typeface="Times New Roman"/>
                <a:cs typeface="Times New Roman"/>
              </a:rPr>
              <a:t>reservoir.</a:t>
            </a:r>
            <a:endParaRPr sz="1000">
              <a:latin typeface="Times New Roman"/>
              <a:cs typeface="Times New Roman"/>
            </a:endParaRPr>
          </a:p>
          <a:p>
            <a:pPr algn="just" marL="189865" marR="55244" indent="-127000">
              <a:lnSpc>
                <a:spcPct val="100000"/>
              </a:lnSpc>
              <a:buAutoNum type="arabicPeriod"/>
              <a:tabLst>
                <a:tab pos="200660" algn="l"/>
              </a:tabLst>
            </a:pPr>
            <a:r>
              <a:rPr dirty="0" sz="1000">
                <a:solidFill>
                  <a:srgbClr val="010202"/>
                </a:solidFill>
                <a:latin typeface="Times New Roman"/>
                <a:cs typeface="Times New Roman"/>
              </a:rPr>
              <a:t>The principle of Clausius states that it is impossible to transfer heat from a cold to a  </a:t>
            </a:r>
            <a:r>
              <a:rPr dirty="0" sz="1000" spc="-5">
                <a:solidFill>
                  <a:srgbClr val="010202"/>
                </a:solidFill>
                <a:latin typeface="Times New Roman"/>
                <a:cs typeface="Times New Roman"/>
              </a:rPr>
              <a:t>hot reservoir without, in the same process, converting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certain amount of work to  </a:t>
            </a:r>
            <a:r>
              <a:rPr dirty="0" sz="1000">
                <a:solidFill>
                  <a:srgbClr val="010202"/>
                </a:solidFill>
                <a:latin typeface="Times New Roman"/>
                <a:cs typeface="Times New Roman"/>
              </a:rPr>
              <a:t>heat.</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5"/>
              </a:spcBef>
            </a:pPr>
            <a:endParaRPr sz="1050">
              <a:latin typeface="Times New Roman"/>
              <a:cs typeface="Times New Roman"/>
            </a:endParaRPr>
          </a:p>
          <a:p>
            <a:pPr marL="726440">
              <a:lnSpc>
                <a:spcPct val="100000"/>
              </a:lnSpc>
            </a:pPr>
            <a:r>
              <a:rPr dirty="0" sz="1000" spc="-15" b="1">
                <a:solidFill>
                  <a:srgbClr val="010202"/>
                </a:solidFill>
                <a:latin typeface="Times New Roman"/>
                <a:cs typeface="Times New Roman"/>
              </a:rPr>
              <a:t>3.11 </a:t>
            </a:r>
            <a:r>
              <a:rPr dirty="0" sz="1000" b="1">
                <a:solidFill>
                  <a:srgbClr val="010202"/>
                </a:solidFill>
                <a:latin typeface="Times New Roman"/>
                <a:cs typeface="Times New Roman"/>
              </a:rPr>
              <a:t>THE THERMODYNAMIC </a:t>
            </a:r>
            <a:r>
              <a:rPr dirty="0" sz="1000" spc="-10" b="1">
                <a:solidFill>
                  <a:srgbClr val="010202"/>
                </a:solidFill>
                <a:latin typeface="Times New Roman"/>
                <a:cs typeface="Times New Roman"/>
              </a:rPr>
              <a:t>TEMPERATURE</a:t>
            </a:r>
            <a:r>
              <a:rPr dirty="0" sz="1000" spc="5" b="1">
                <a:solidFill>
                  <a:srgbClr val="010202"/>
                </a:solidFill>
                <a:latin typeface="Times New Roman"/>
                <a:cs typeface="Times New Roman"/>
              </a:rPr>
              <a:t> </a:t>
            </a:r>
            <a:r>
              <a:rPr dirty="0" sz="1000" spc="-5" b="1">
                <a:solidFill>
                  <a:srgbClr val="010202"/>
                </a:solidFill>
                <a:latin typeface="Times New Roman"/>
                <a:cs typeface="Times New Roman"/>
              </a:rPr>
              <a:t>SCALE</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50800" marR="43180">
              <a:lnSpc>
                <a:spcPct val="100000"/>
              </a:lnSpc>
            </a:pPr>
            <a:r>
              <a:rPr dirty="0" sz="1000">
                <a:solidFill>
                  <a:srgbClr val="010202"/>
                </a:solidFill>
                <a:latin typeface="Times New Roman"/>
                <a:cs typeface="Times New Roman"/>
              </a:rPr>
              <a:t>The foregoing discussion suggests that all reversible Carnot cycles operating between the  </a:t>
            </a:r>
            <a:r>
              <a:rPr dirty="0" sz="1000" spc="-5">
                <a:solidFill>
                  <a:srgbClr val="010202"/>
                </a:solidFill>
                <a:latin typeface="Times New Roman"/>
                <a:cs typeface="Times New Roman"/>
              </a:rPr>
              <a:t>same upper and lower temperature must have the same </a:t>
            </a:r>
            <a:r>
              <a:rPr dirty="0" sz="1000" spc="-15">
                <a:solidFill>
                  <a:srgbClr val="010202"/>
                </a:solidFill>
                <a:latin typeface="Times New Roman"/>
                <a:cs typeface="Times New Roman"/>
              </a:rPr>
              <a:t>efficiency, namely, </a:t>
            </a:r>
            <a:r>
              <a:rPr dirty="0" sz="1000" spc="-5">
                <a:solidFill>
                  <a:srgbClr val="010202"/>
                </a:solidFill>
                <a:latin typeface="Times New Roman"/>
                <a:cs typeface="Times New Roman"/>
              </a:rPr>
              <a:t>the maximum  </a:t>
            </a:r>
            <a:r>
              <a:rPr dirty="0" sz="1000">
                <a:solidFill>
                  <a:srgbClr val="010202"/>
                </a:solidFill>
                <a:latin typeface="Times New Roman"/>
                <a:cs typeface="Times New Roman"/>
              </a:rPr>
              <a:t>possible. This maximum </a:t>
            </a:r>
            <a:r>
              <a:rPr dirty="0" sz="1000" spc="-5">
                <a:solidFill>
                  <a:srgbClr val="010202"/>
                </a:solidFill>
                <a:latin typeface="Times New Roman"/>
                <a:cs typeface="Times New Roman"/>
              </a:rPr>
              <a:t>efficiency </a:t>
            </a:r>
            <a:r>
              <a:rPr dirty="0" sz="1000">
                <a:solidFill>
                  <a:srgbClr val="010202"/>
                </a:solidFill>
                <a:latin typeface="Times New Roman"/>
                <a:cs typeface="Times New Roman"/>
              </a:rPr>
              <a:t>is independent of the working substance and is a  </a:t>
            </a:r>
            <a:r>
              <a:rPr dirty="0" sz="1000" spc="-5">
                <a:solidFill>
                  <a:srgbClr val="010202"/>
                </a:solidFill>
                <a:latin typeface="Times New Roman"/>
                <a:cs typeface="Times New Roman"/>
              </a:rPr>
              <a:t>function only of the working temperatures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and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10">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14" name="object 14"/>
          <p:cNvSpPr txBox="1"/>
          <p:nvPr/>
        </p:nvSpPr>
        <p:spPr>
          <a:xfrm>
            <a:off x="429983" y="763803"/>
            <a:ext cx="28619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2. The same work is obtained by withdrawing less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heat</a:t>
            </a:r>
            <a:endParaRPr sz="1000">
              <a:latin typeface="Times New Roman"/>
              <a:cs typeface="Times New Roman"/>
            </a:endParaRPr>
          </a:p>
        </p:txBody>
      </p:sp>
      <p:sp>
        <p:nvSpPr>
          <p:cNvPr id="15" name="object 15"/>
          <p:cNvSpPr/>
          <p:nvPr/>
        </p:nvSpPr>
        <p:spPr>
          <a:xfrm>
            <a:off x="3368256" y="723163"/>
            <a:ext cx="152400" cy="180975"/>
          </a:xfrm>
          <a:prstGeom prst="rect">
            <a:avLst/>
          </a:prstGeom>
          <a:blipFill>
            <a:blip r:embed="rId10" cstate="print"/>
            <a:stretch>
              <a:fillRect/>
            </a:stretch>
          </a:blipFill>
        </p:spPr>
        <p:txBody>
          <a:bodyPr wrap="square" lIns="0" tIns="0" rIns="0" bIns="0" rtlCol="0"/>
          <a:lstStyle/>
          <a:p/>
        </p:txBody>
      </p:sp>
      <p:sp>
        <p:nvSpPr>
          <p:cNvPr id="16" name="object 16"/>
          <p:cNvSpPr txBox="1"/>
          <p:nvPr/>
        </p:nvSpPr>
        <p:spPr>
          <a:xfrm>
            <a:off x="3535629" y="752645"/>
            <a:ext cx="153225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from the heat reservoir at</a:t>
            </a:r>
            <a:r>
              <a:rPr dirty="0" sz="1000" spc="14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57</a:t>
            </a:r>
            <a:endParaRPr sz="1000">
              <a:latin typeface="Times New Roman"/>
              <a:cs typeface="Times New Roman"/>
            </a:endParaRPr>
          </a:p>
        </p:txBody>
      </p:sp>
      <p:sp>
        <p:nvSpPr>
          <p:cNvPr id="3" name="object 3"/>
          <p:cNvSpPr/>
          <p:nvPr/>
        </p:nvSpPr>
        <p:spPr>
          <a:xfrm>
            <a:off x="1312862" y="725805"/>
            <a:ext cx="2428875" cy="2952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223644"/>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5" name="object 5"/>
          <p:cNvSpPr/>
          <p:nvPr/>
        </p:nvSpPr>
        <p:spPr>
          <a:xfrm>
            <a:off x="2074862" y="1576069"/>
            <a:ext cx="895350" cy="3810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2112517"/>
            <a:ext cx="4648200" cy="424815"/>
          </a:xfrm>
          <a:prstGeom prst="rect">
            <a:avLst/>
          </a:prstGeom>
        </p:spPr>
        <p:txBody>
          <a:bodyPr wrap="square" lIns="0" tIns="12700" rIns="0" bIns="0" rtlCol="0" vert="horz">
            <a:spAutoFit/>
          </a:bodyPr>
          <a:lstStyle/>
          <a:p>
            <a:pPr marL="38100" marR="30480">
              <a:lnSpc>
                <a:spcPct val="130900"/>
              </a:lnSpc>
              <a:spcBef>
                <a:spcPts val="100"/>
              </a:spcBef>
            </a:pPr>
            <a:r>
              <a:rPr dirty="0" sz="1000">
                <a:solidFill>
                  <a:srgbClr val="010202"/>
                </a:solidFill>
                <a:latin typeface="Times New Roman"/>
                <a:cs typeface="Times New Roman"/>
              </a:rPr>
              <a:t>Consider the Carnot cycles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3.5. The two cycles operating between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and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and between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and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a:t>
            </a:r>
            <a:r>
              <a:rPr dirty="0" sz="1000" spc="-5">
                <a:solidFill>
                  <a:srgbClr val="010202"/>
                </a:solidFill>
                <a:latin typeface="Times New Roman"/>
                <a:cs typeface="Times New Roman"/>
              </a:rPr>
              <a:t>are equivalent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single cycle operating between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and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a:t>
            </a:r>
            <a:r>
              <a:rPr dirty="0" sz="1000" spc="80">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2079625" y="2758757"/>
            <a:ext cx="895350" cy="8953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856672"/>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9" name="object 9"/>
          <p:cNvSpPr/>
          <p:nvPr/>
        </p:nvSpPr>
        <p:spPr>
          <a:xfrm>
            <a:off x="2079625" y="4209097"/>
            <a:ext cx="895350" cy="3810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792662"/>
            <a:ext cx="138430"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so</a:t>
            </a:r>
            <a:endParaRPr sz="1000">
              <a:latin typeface="Times New Roman"/>
              <a:cs typeface="Times New Roman"/>
            </a:endParaRPr>
          </a:p>
        </p:txBody>
      </p:sp>
      <p:sp>
        <p:nvSpPr>
          <p:cNvPr id="11" name="object 11"/>
          <p:cNvSpPr/>
          <p:nvPr/>
        </p:nvSpPr>
        <p:spPr>
          <a:xfrm>
            <a:off x="1403350" y="5145087"/>
            <a:ext cx="2247900" cy="35242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19100" y="5643435"/>
            <a:ext cx="4648835" cy="823594"/>
          </a:xfrm>
          <a:prstGeom prst="rect">
            <a:avLst/>
          </a:prstGeom>
        </p:spPr>
        <p:txBody>
          <a:bodyPr wrap="square" lIns="0" tIns="12700" rIns="0" bIns="0" rtlCol="0" vert="horz">
            <a:spAutoFit/>
          </a:bodyPr>
          <a:lstStyle/>
          <a:p>
            <a:pPr algn="just" marL="38100" marR="30480" indent="-635">
              <a:lnSpc>
                <a:spcPct val="130900"/>
              </a:lnSpc>
              <a:spcBef>
                <a:spcPts val="100"/>
              </a:spcBef>
            </a:pPr>
            <a:r>
              <a:rPr dirty="0" sz="1000" spc="-5">
                <a:solidFill>
                  <a:srgbClr val="010202"/>
                </a:solidFill>
                <a:latin typeface="Times New Roman"/>
                <a:cs typeface="Times New Roman"/>
              </a:rPr>
              <a:t>As </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is independent of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a:t>
            </a:r>
            <a:r>
              <a:rPr dirty="0" sz="1000" spc="-5">
                <a:solidFill>
                  <a:srgbClr val="010202"/>
                </a:solidFill>
                <a:latin typeface="Times New Roman"/>
                <a:cs typeface="Times New Roman"/>
              </a:rPr>
              <a:t>then </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and ƒ(</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must be of the form </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3</a:t>
            </a:r>
            <a:r>
              <a:rPr dirty="0" sz="1000" spc="-5">
                <a:solidFill>
                  <a:srgbClr val="010202"/>
                </a:solidFill>
                <a:latin typeface="Times New Roman"/>
                <a:cs typeface="Times New Roman"/>
              </a:rPr>
              <a:t>)=  </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and </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i.e., the </a:t>
            </a:r>
            <a:r>
              <a:rPr dirty="0" sz="1000" spc="-5">
                <a:solidFill>
                  <a:srgbClr val="010202"/>
                </a:solidFill>
                <a:latin typeface="Times New Roman"/>
                <a:cs typeface="Times New Roman"/>
              </a:rPr>
              <a:t>efficiency </a:t>
            </a:r>
            <a:r>
              <a:rPr dirty="0" sz="1000">
                <a:solidFill>
                  <a:srgbClr val="010202"/>
                </a:solidFill>
                <a:latin typeface="Times New Roman"/>
                <a:cs typeface="Times New Roman"/>
              </a:rPr>
              <a:t>function </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is the quotient of a  </a:t>
            </a:r>
            <a:r>
              <a:rPr dirty="0" sz="1000" spc="-5">
                <a:solidFill>
                  <a:srgbClr val="010202"/>
                </a:solidFill>
                <a:latin typeface="Times New Roman"/>
                <a:cs typeface="Times New Roman"/>
              </a:rPr>
              <a:t>function of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alone and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baseline="-33333" sz="1125" spc="-120">
                <a:solidFill>
                  <a:srgbClr val="010202"/>
                </a:solidFill>
                <a:latin typeface="Times New Roman"/>
                <a:cs typeface="Times New Roman"/>
              </a:rPr>
              <a:t> </a:t>
            </a:r>
            <a:r>
              <a:rPr dirty="0" sz="1000">
                <a:solidFill>
                  <a:srgbClr val="010202"/>
                </a:solidFill>
                <a:latin typeface="Times New Roman"/>
                <a:cs typeface="Times New Roman"/>
              </a:rPr>
              <a:t>alone.</a:t>
            </a:r>
            <a:endParaRPr sz="1000">
              <a:latin typeface="Times New Roman"/>
              <a:cs typeface="Times New Roman"/>
            </a:endParaRPr>
          </a:p>
          <a:p>
            <a:pPr marL="165100">
              <a:lnSpc>
                <a:spcPct val="100000"/>
              </a:lnSpc>
              <a:spcBef>
                <a:spcPts val="37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3" name="object 13"/>
          <p:cNvSpPr/>
          <p:nvPr/>
        </p:nvSpPr>
        <p:spPr>
          <a:xfrm>
            <a:off x="2127250" y="6641617"/>
            <a:ext cx="800100" cy="41910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58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095375" y="713105"/>
            <a:ext cx="3295650" cy="27622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400" y="3677920"/>
            <a:ext cx="4563745" cy="457200"/>
          </a:xfrm>
          <a:prstGeom prst="rect">
            <a:avLst/>
          </a:prstGeom>
        </p:spPr>
        <p:txBody>
          <a:bodyPr wrap="square" lIns="0" tIns="12700" rIns="0" bIns="0" rtlCol="0" vert="horz">
            <a:spAutoFit/>
          </a:bodyPr>
          <a:lstStyle/>
          <a:p>
            <a:pPr marL="4851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3.5 </a:t>
            </a:r>
            <a:r>
              <a:rPr dirty="0" sz="1000" spc="-25">
                <a:solidFill>
                  <a:srgbClr val="010202"/>
                </a:solidFill>
                <a:latin typeface="Times New Roman"/>
                <a:cs typeface="Times New Roman"/>
              </a:rPr>
              <a:t>Two </a:t>
            </a:r>
            <a:r>
              <a:rPr dirty="0" sz="1000">
                <a:solidFill>
                  <a:srgbClr val="010202"/>
                </a:solidFill>
                <a:latin typeface="Times New Roman"/>
                <a:cs typeface="Times New Roman"/>
              </a:rPr>
              <a:t>Carnot</a:t>
            </a:r>
            <a:r>
              <a:rPr dirty="0" sz="1000" spc="25">
                <a:solidFill>
                  <a:srgbClr val="010202"/>
                </a:solidFill>
                <a:latin typeface="Times New Roman"/>
                <a:cs typeface="Times New Roman"/>
              </a:rPr>
              <a:t> </a:t>
            </a:r>
            <a:r>
              <a:rPr dirty="0" sz="1000">
                <a:solidFill>
                  <a:srgbClr val="010202"/>
                </a:solidFill>
                <a:latin typeface="Times New Roman"/>
                <a:cs typeface="Times New Roman"/>
              </a:rPr>
              <a:t>cycles.</a:t>
            </a:r>
            <a:endParaRPr sz="1000">
              <a:latin typeface="Times New Roman"/>
              <a:cs typeface="Times New Roman"/>
            </a:endParaRPr>
          </a:p>
          <a:p>
            <a:pPr>
              <a:lnSpc>
                <a:spcPct val="100000"/>
              </a:lnSpc>
              <a:spcBef>
                <a:spcPts val="20"/>
              </a:spcBef>
            </a:pPr>
            <a:endParaRPr sz="850">
              <a:latin typeface="Times New Roman"/>
              <a:cs typeface="Times New Roman"/>
            </a:endParaRPr>
          </a:p>
          <a:p>
            <a:pPr marL="50800">
              <a:lnSpc>
                <a:spcPct val="100000"/>
              </a:lnSpc>
            </a:pPr>
            <a:r>
              <a:rPr dirty="0" sz="1000" spc="-5">
                <a:solidFill>
                  <a:srgbClr val="010202"/>
                </a:solidFill>
                <a:latin typeface="Times New Roman"/>
                <a:cs typeface="Times New Roman"/>
              </a:rPr>
              <a:t>Kelvin took these functions to have the simplest possible form, </a:t>
            </a:r>
            <a:r>
              <a:rPr dirty="0" sz="1000" spc="-15">
                <a:solidFill>
                  <a:srgbClr val="010202"/>
                </a:solidFill>
                <a:latin typeface="Times New Roman"/>
                <a:cs typeface="Times New Roman"/>
              </a:rPr>
              <a:t>namely,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i="1">
                <a:solidFill>
                  <a:srgbClr val="010202"/>
                </a:solidFill>
                <a:latin typeface="Times New Roman"/>
                <a:cs typeface="Times New Roman"/>
              </a:rPr>
              <a:t>.</a:t>
            </a:r>
            <a:r>
              <a:rPr dirty="0" sz="1000" spc="-140" i="1">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2227262" y="4356899"/>
            <a:ext cx="609600" cy="4286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4988077"/>
            <a:ext cx="245999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 which case the </a:t>
            </a:r>
            <a:r>
              <a:rPr dirty="0" sz="1000" spc="-5">
                <a:solidFill>
                  <a:srgbClr val="010202"/>
                </a:solidFill>
                <a:latin typeface="Times New Roman"/>
                <a:cs typeface="Times New Roman"/>
              </a:rPr>
              <a:t>efficiency </a:t>
            </a:r>
            <a:r>
              <a:rPr dirty="0" sz="1000">
                <a:solidFill>
                  <a:srgbClr val="010202"/>
                </a:solidFill>
                <a:latin typeface="Times New Roman"/>
                <a:cs typeface="Times New Roman"/>
              </a:rPr>
              <a:t>of a Carnot cycle</a:t>
            </a:r>
            <a:r>
              <a:rPr dirty="0" sz="1000" spc="-65">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7" name="object 7"/>
          <p:cNvSpPr/>
          <p:nvPr/>
        </p:nvSpPr>
        <p:spPr>
          <a:xfrm>
            <a:off x="1803400" y="5340502"/>
            <a:ext cx="1447800" cy="4191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06400" y="5457977"/>
            <a:ext cx="4675505" cy="1748789"/>
          </a:xfrm>
          <a:prstGeom prst="rect">
            <a:avLst/>
          </a:prstGeom>
        </p:spPr>
        <p:txBody>
          <a:bodyPr wrap="square" lIns="0" tIns="12700" rIns="0" bIns="0" rtlCol="0" vert="horz">
            <a:spAutoFit/>
          </a:bodyPr>
          <a:lstStyle/>
          <a:p>
            <a:pPr algn="r" marR="95250">
              <a:lnSpc>
                <a:spcPct val="100000"/>
              </a:lnSpc>
              <a:spcBef>
                <a:spcPts val="100"/>
              </a:spcBef>
            </a:pPr>
            <a:r>
              <a:rPr dirty="0" sz="1000">
                <a:solidFill>
                  <a:srgbClr val="010202"/>
                </a:solidFill>
                <a:latin typeface="Times New Roman"/>
                <a:cs typeface="Times New Roman"/>
              </a:rPr>
              <a:t>(3.5)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300">
              <a:latin typeface="Times New Roman"/>
              <a:cs typeface="Times New Roman"/>
            </a:endParaRPr>
          </a:p>
          <a:p>
            <a:pPr algn="just" marL="50800" marR="43180">
              <a:lnSpc>
                <a:spcPct val="100000"/>
              </a:lnSpc>
            </a:pPr>
            <a:r>
              <a:rPr dirty="0" sz="1000">
                <a:solidFill>
                  <a:srgbClr val="010202"/>
                </a:solidFill>
                <a:latin typeface="Times New Roman"/>
                <a:cs typeface="Times New Roman"/>
              </a:rPr>
              <a:t>This defines an absolute thermodynamic scale of temperature which is independent of the  working substance. It is seen that the zero of this temperature scale is that temperature </a:t>
            </a:r>
            <a:r>
              <a:rPr dirty="0" sz="1000" spc="-5">
                <a:solidFill>
                  <a:srgbClr val="010202"/>
                </a:solidFill>
                <a:latin typeface="Times New Roman"/>
                <a:cs typeface="Times New Roman"/>
              </a:rPr>
              <a:t>of  the cold reservoir which makes the Carnot cycle 100%</a:t>
            </a:r>
            <a:r>
              <a:rPr dirty="0" sz="1000" spc="-10">
                <a:solidFill>
                  <a:srgbClr val="010202"/>
                </a:solidFill>
                <a:latin typeface="Times New Roman"/>
                <a:cs typeface="Times New Roman"/>
              </a:rPr>
              <a:t> efficient.</a:t>
            </a:r>
            <a:endParaRPr sz="1000">
              <a:latin typeface="Times New Roman"/>
              <a:cs typeface="Times New Roman"/>
            </a:endParaRPr>
          </a:p>
          <a:p>
            <a:pPr algn="just" marL="50800" marR="43180" indent="127000">
              <a:lnSpc>
                <a:spcPct val="100000"/>
              </a:lnSpc>
            </a:pPr>
            <a:r>
              <a:rPr dirty="0" sz="1000" spc="-5">
                <a:solidFill>
                  <a:srgbClr val="010202"/>
                </a:solidFill>
                <a:latin typeface="Times New Roman"/>
                <a:cs typeface="Times New Roman"/>
              </a:rPr>
              <a:t>The absolute thermodynamic temperature scale (or Kelvin scale) is identical with the  </a:t>
            </a:r>
            <a:r>
              <a:rPr dirty="0" sz="1000">
                <a:solidFill>
                  <a:srgbClr val="010202"/>
                </a:solidFill>
                <a:latin typeface="Times New Roman"/>
                <a:cs typeface="Times New Roman"/>
              </a:rPr>
              <a:t>ideal gas temperature scale which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discussed in Chap. 1. This can be demonstrated </a:t>
            </a:r>
            <a:r>
              <a:rPr dirty="0" sz="1000" spc="-5">
                <a:solidFill>
                  <a:srgbClr val="010202"/>
                </a:solidFill>
                <a:latin typeface="Times New Roman"/>
                <a:cs typeface="Times New Roman"/>
              </a:rPr>
              <a:t>by  </a:t>
            </a:r>
            <a:r>
              <a:rPr dirty="0" sz="1000">
                <a:solidFill>
                  <a:srgbClr val="010202"/>
                </a:solidFill>
                <a:latin typeface="Times New Roman"/>
                <a:cs typeface="Times New Roman"/>
              </a:rPr>
              <a:t>considering 1 mole of ideal gas to be the working substance in a Carnot cycle. Referring  to Fig.</a:t>
            </a:r>
            <a:r>
              <a:rPr dirty="0" sz="1000" spc="-5">
                <a:solidFill>
                  <a:srgbClr val="010202"/>
                </a:solidFill>
                <a:latin typeface="Times New Roman"/>
                <a:cs typeface="Times New Roman"/>
              </a:rPr>
              <a:t> </a:t>
            </a:r>
            <a:r>
              <a:rPr dirty="0" sz="1000">
                <a:solidFill>
                  <a:srgbClr val="010202"/>
                </a:solidFill>
                <a:latin typeface="Times New Roman"/>
                <a:cs typeface="Times New Roman"/>
              </a:rPr>
              <a:t>3.4:</a:t>
            </a:r>
            <a:endParaRPr sz="1000">
              <a:latin typeface="Times New Roman"/>
              <a:cs typeface="Times New Roman"/>
            </a:endParaRPr>
          </a:p>
          <a:p>
            <a:pPr marL="177800">
              <a:lnSpc>
                <a:spcPct val="100000"/>
              </a:lnSpc>
            </a:pPr>
            <a:r>
              <a:rPr dirty="0" sz="1000" i="1">
                <a:solidFill>
                  <a:srgbClr val="010202"/>
                </a:solidFill>
                <a:latin typeface="Times New Roman"/>
                <a:cs typeface="Times New Roman"/>
              </a:rPr>
              <a:t>State A to state B. </a:t>
            </a:r>
            <a:r>
              <a:rPr dirty="0" sz="1000" spc="-5">
                <a:solidFill>
                  <a:srgbClr val="010202"/>
                </a:solidFill>
                <a:latin typeface="Times New Roman"/>
                <a:cs typeface="Times New Roman"/>
              </a:rPr>
              <a:t>Reversible isothermal expansion at</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i="1">
                <a:solidFill>
                  <a:srgbClr val="010202"/>
                </a:solidFill>
                <a:latin typeface="Times New Roman"/>
                <a:cs typeface="Times New Roman"/>
              </a:rPr>
              <a:t>:</a:t>
            </a:r>
            <a:endParaRPr sz="1000">
              <a:latin typeface="Times New Roman"/>
              <a:cs typeface="Times New Roman"/>
            </a:endParaRPr>
          </a:p>
        </p:txBody>
      </p:sp>
      <p:sp>
        <p:nvSpPr>
          <p:cNvPr id="9" name="object 9"/>
          <p:cNvSpPr/>
          <p:nvPr/>
        </p:nvSpPr>
        <p:spPr>
          <a:xfrm>
            <a:off x="2227262" y="7438072"/>
            <a:ext cx="600075" cy="142875"/>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59</a:t>
            </a:r>
            <a:endParaRPr sz="1000">
              <a:latin typeface="Times New Roman"/>
              <a:cs typeface="Times New Roman"/>
            </a:endParaRPr>
          </a:p>
        </p:txBody>
      </p:sp>
      <p:sp>
        <p:nvSpPr>
          <p:cNvPr id="3" name="object 3"/>
          <p:cNvSpPr txBox="1"/>
          <p:nvPr/>
        </p:nvSpPr>
        <p:spPr>
          <a:xfrm>
            <a:off x="444500" y="665480"/>
            <a:ext cx="10623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from Eq.</a:t>
            </a:r>
            <a:r>
              <a:rPr dirty="0" sz="1000" spc="-90">
                <a:solidFill>
                  <a:srgbClr val="010202"/>
                </a:solidFill>
                <a:latin typeface="Times New Roman"/>
                <a:cs typeface="Times New Roman"/>
              </a:rPr>
              <a:t> </a:t>
            </a:r>
            <a:r>
              <a:rPr dirty="0" sz="1000">
                <a:solidFill>
                  <a:srgbClr val="010202"/>
                </a:solidFill>
                <a:latin typeface="Times New Roman"/>
                <a:cs typeface="Times New Roman"/>
              </a:rPr>
              <a:t>(2.10)</a:t>
            </a:r>
            <a:endParaRPr sz="1000">
              <a:latin typeface="Times New Roman"/>
              <a:cs typeface="Times New Roman"/>
            </a:endParaRPr>
          </a:p>
        </p:txBody>
      </p:sp>
      <p:sp>
        <p:nvSpPr>
          <p:cNvPr id="4" name="object 4"/>
          <p:cNvSpPr/>
          <p:nvPr/>
        </p:nvSpPr>
        <p:spPr>
          <a:xfrm>
            <a:off x="1851025" y="1017905"/>
            <a:ext cx="1352550" cy="3429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1563369"/>
            <a:ext cx="2585720" cy="177800"/>
          </a:xfrm>
          <a:prstGeom prst="rect">
            <a:avLst/>
          </a:prstGeom>
        </p:spPr>
        <p:txBody>
          <a:bodyPr wrap="square" lIns="0" tIns="12700" rIns="0" bIns="0" rtlCol="0" vert="horz">
            <a:spAutoFit/>
          </a:bodyPr>
          <a:lstStyle/>
          <a:p>
            <a:pPr marL="12700">
              <a:lnSpc>
                <a:spcPct val="100000"/>
              </a:lnSpc>
              <a:spcBef>
                <a:spcPts val="100"/>
              </a:spcBef>
            </a:pPr>
            <a:r>
              <a:rPr dirty="0" sz="1000" spc="-5" i="1">
                <a:solidFill>
                  <a:srgbClr val="010202"/>
                </a:solidFill>
                <a:latin typeface="Times New Roman"/>
                <a:cs typeface="Times New Roman"/>
              </a:rPr>
              <a:t>State </a:t>
            </a:r>
            <a:r>
              <a:rPr dirty="0" sz="1000" i="1">
                <a:solidFill>
                  <a:srgbClr val="010202"/>
                </a:solidFill>
                <a:latin typeface="Times New Roman"/>
                <a:cs typeface="Times New Roman"/>
              </a:rPr>
              <a:t>B </a:t>
            </a:r>
            <a:r>
              <a:rPr dirty="0" sz="1000" spc="-5" i="1">
                <a:solidFill>
                  <a:srgbClr val="010202"/>
                </a:solidFill>
                <a:latin typeface="Times New Roman"/>
                <a:cs typeface="Times New Roman"/>
              </a:rPr>
              <a:t>to state C. </a:t>
            </a:r>
            <a:r>
              <a:rPr dirty="0" sz="1000" spc="-5">
                <a:solidFill>
                  <a:srgbClr val="010202"/>
                </a:solidFill>
                <a:latin typeface="Times New Roman"/>
                <a:cs typeface="Times New Roman"/>
              </a:rPr>
              <a:t>Reversible adiabatic</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expansion:</a:t>
            </a:r>
            <a:endParaRPr sz="1000">
              <a:latin typeface="Times New Roman"/>
              <a:cs typeface="Times New Roman"/>
            </a:endParaRPr>
          </a:p>
        </p:txBody>
      </p:sp>
      <p:sp>
        <p:nvSpPr>
          <p:cNvPr id="6" name="object 6"/>
          <p:cNvSpPr/>
          <p:nvPr/>
        </p:nvSpPr>
        <p:spPr>
          <a:xfrm>
            <a:off x="2308225" y="1915795"/>
            <a:ext cx="438150" cy="1714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2289809"/>
            <a:ext cx="9671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from Eq.</a:t>
            </a:r>
            <a:r>
              <a:rPr dirty="0" sz="1000" spc="-90">
                <a:solidFill>
                  <a:srgbClr val="010202"/>
                </a:solidFill>
                <a:latin typeface="Times New Roman"/>
                <a:cs typeface="Times New Roman"/>
              </a:rPr>
              <a:t> </a:t>
            </a:r>
            <a:r>
              <a:rPr dirty="0" sz="1000">
                <a:solidFill>
                  <a:srgbClr val="010202"/>
                </a:solidFill>
                <a:latin typeface="Times New Roman"/>
                <a:cs typeface="Times New Roman"/>
              </a:rPr>
              <a:t>(2.6)</a:t>
            </a:r>
            <a:endParaRPr sz="1000">
              <a:latin typeface="Times New Roman"/>
              <a:cs typeface="Times New Roman"/>
            </a:endParaRPr>
          </a:p>
        </p:txBody>
      </p:sp>
      <p:sp>
        <p:nvSpPr>
          <p:cNvPr id="8" name="object 8"/>
          <p:cNvSpPr/>
          <p:nvPr/>
        </p:nvSpPr>
        <p:spPr>
          <a:xfrm>
            <a:off x="1803400" y="2642235"/>
            <a:ext cx="1447800" cy="4000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19100" y="3235325"/>
            <a:ext cx="3127375" cy="177800"/>
          </a:xfrm>
          <a:prstGeom prst="rect">
            <a:avLst/>
          </a:prstGeom>
        </p:spPr>
        <p:txBody>
          <a:bodyPr wrap="square" lIns="0" tIns="12700" rIns="0" bIns="0" rtlCol="0" vert="horz">
            <a:spAutoFit/>
          </a:bodyPr>
          <a:lstStyle/>
          <a:p>
            <a:pPr marL="38100">
              <a:lnSpc>
                <a:spcPct val="100000"/>
              </a:lnSpc>
              <a:spcBef>
                <a:spcPts val="100"/>
              </a:spcBef>
            </a:pPr>
            <a:r>
              <a:rPr dirty="0" sz="1000" i="1">
                <a:solidFill>
                  <a:srgbClr val="010202"/>
                </a:solidFill>
                <a:latin typeface="Times New Roman"/>
                <a:cs typeface="Times New Roman"/>
              </a:rPr>
              <a:t>State C to state </a:t>
            </a:r>
            <a:r>
              <a:rPr dirty="0" sz="1000" spc="-5" i="1">
                <a:solidFill>
                  <a:srgbClr val="010202"/>
                </a:solidFill>
                <a:latin typeface="Times New Roman"/>
                <a:cs typeface="Times New Roman"/>
              </a:rPr>
              <a:t>D. </a:t>
            </a:r>
            <a:r>
              <a:rPr dirty="0" sz="1000" spc="-5">
                <a:solidFill>
                  <a:srgbClr val="010202"/>
                </a:solidFill>
                <a:latin typeface="Times New Roman"/>
                <a:cs typeface="Times New Roman"/>
              </a:rPr>
              <a:t>Reversible isothermal compression at</a:t>
            </a:r>
            <a:r>
              <a:rPr dirty="0" sz="1000" spc="-5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a:t>
            </a:r>
            <a:endParaRPr sz="1000">
              <a:latin typeface="Times New Roman"/>
              <a:cs typeface="Times New Roman"/>
            </a:endParaRPr>
          </a:p>
        </p:txBody>
      </p:sp>
      <p:sp>
        <p:nvSpPr>
          <p:cNvPr id="10" name="object 10"/>
          <p:cNvSpPr/>
          <p:nvPr/>
        </p:nvSpPr>
        <p:spPr>
          <a:xfrm>
            <a:off x="1851025" y="3634892"/>
            <a:ext cx="1352550" cy="34290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44500" y="4180370"/>
            <a:ext cx="271970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010202"/>
                </a:solidFill>
                <a:latin typeface="Times New Roman"/>
                <a:cs typeface="Times New Roman"/>
              </a:rPr>
              <a:t>State </a:t>
            </a:r>
            <a:r>
              <a:rPr dirty="0" sz="1000" spc="-5" i="1">
                <a:solidFill>
                  <a:srgbClr val="010202"/>
                </a:solidFill>
                <a:latin typeface="Times New Roman"/>
                <a:cs typeface="Times New Roman"/>
              </a:rPr>
              <a:t>D </a:t>
            </a:r>
            <a:r>
              <a:rPr dirty="0" sz="1000" i="1">
                <a:solidFill>
                  <a:srgbClr val="010202"/>
                </a:solidFill>
                <a:latin typeface="Times New Roman"/>
                <a:cs typeface="Times New Roman"/>
              </a:rPr>
              <a:t>to state A. </a:t>
            </a:r>
            <a:r>
              <a:rPr dirty="0" sz="1000" spc="-5">
                <a:solidFill>
                  <a:srgbClr val="010202"/>
                </a:solidFill>
                <a:latin typeface="Times New Roman"/>
                <a:cs typeface="Times New Roman"/>
              </a:rPr>
              <a:t>Reversible adiabatic</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compression:</a:t>
            </a:r>
            <a:endParaRPr sz="1000">
              <a:latin typeface="Times New Roman"/>
              <a:cs typeface="Times New Roman"/>
            </a:endParaRPr>
          </a:p>
        </p:txBody>
      </p:sp>
      <p:sp>
        <p:nvSpPr>
          <p:cNvPr id="12" name="object 12"/>
          <p:cNvSpPr/>
          <p:nvPr/>
        </p:nvSpPr>
        <p:spPr>
          <a:xfrm>
            <a:off x="1917700" y="4532795"/>
            <a:ext cx="1219200" cy="781050"/>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419100" y="5516397"/>
            <a:ext cx="2446655" cy="177800"/>
          </a:xfrm>
          <a:prstGeom prst="rect">
            <a:avLst/>
          </a:prstGeom>
        </p:spPr>
        <p:txBody>
          <a:bodyPr wrap="square" lIns="0" tIns="12700" rIns="0" bIns="0" rtlCol="0" vert="horz">
            <a:spAutoFit/>
          </a:bodyPr>
          <a:lstStyle/>
          <a:p>
            <a:pPr marL="38100">
              <a:lnSpc>
                <a:spcPct val="100000"/>
              </a:lnSpc>
              <a:spcBef>
                <a:spcPts val="100"/>
              </a:spcBef>
            </a:pPr>
            <a:r>
              <a:rPr dirty="0" sz="1000" spc="-15">
                <a:solidFill>
                  <a:srgbClr val="010202"/>
                </a:solidFill>
                <a:latin typeface="Times New Roman"/>
                <a:cs typeface="Times New Roman"/>
              </a:rPr>
              <a:t>Total </a:t>
            </a:r>
            <a:r>
              <a:rPr dirty="0" sz="1000">
                <a:solidFill>
                  <a:srgbClr val="010202"/>
                </a:solidFill>
                <a:latin typeface="Times New Roman"/>
                <a:cs typeface="Times New Roman"/>
              </a:rPr>
              <a:t>work done on 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gas=</a:t>
            </a:r>
            <a:r>
              <a:rPr dirty="0" sz="1000" i="1">
                <a:solidFill>
                  <a:srgbClr val="010202"/>
                </a:solidFill>
                <a:latin typeface="Times New Roman"/>
                <a:cs typeface="Times New Roman"/>
              </a:rPr>
              <a:t>w=w</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4</a:t>
            </a:r>
            <a:endParaRPr baseline="-33333" sz="1125">
              <a:latin typeface="Times New Roman"/>
              <a:cs typeface="Times New Roman"/>
            </a:endParaRPr>
          </a:p>
        </p:txBody>
      </p:sp>
      <p:sp>
        <p:nvSpPr>
          <p:cNvPr id="14" name="object 14"/>
          <p:cNvSpPr/>
          <p:nvPr/>
        </p:nvSpPr>
        <p:spPr>
          <a:xfrm>
            <a:off x="1046162" y="5915977"/>
            <a:ext cx="2962275" cy="361950"/>
          </a:xfrm>
          <a:prstGeom prst="rect">
            <a:avLst/>
          </a:prstGeom>
          <a:blipFill>
            <a:blip r:embed="rId7" cstate="print"/>
            <a:stretch>
              <a:fillRect/>
            </a:stretch>
          </a:blipFill>
        </p:spPr>
        <p:txBody>
          <a:bodyPr wrap="square" lIns="0" tIns="0" rIns="0" bIns="0" rtlCol="0"/>
          <a:lstStyle/>
          <a:p/>
        </p:txBody>
      </p:sp>
      <p:sp>
        <p:nvSpPr>
          <p:cNvPr id="15" name="object 15"/>
          <p:cNvSpPr/>
          <p:nvPr/>
        </p:nvSpPr>
        <p:spPr>
          <a:xfrm>
            <a:off x="2747645" y="6667817"/>
            <a:ext cx="1295400" cy="447675"/>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444500" y="6480493"/>
            <a:ext cx="2297430" cy="92392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a:p>
            <a:pPr>
              <a:lnSpc>
                <a:spcPct val="100000"/>
              </a:lnSpc>
              <a:spcBef>
                <a:spcPts val="25"/>
              </a:spcBef>
            </a:pPr>
            <a:endParaRPr sz="1000">
              <a:latin typeface="Times New Roman"/>
              <a:cs typeface="Times New Roman"/>
            </a:endParaRPr>
          </a:p>
          <a:p>
            <a:pPr marL="139700">
              <a:lnSpc>
                <a:spcPct val="100000"/>
              </a:lnSpc>
            </a:pPr>
            <a:r>
              <a:rPr dirty="0" sz="1000" spc="-5">
                <a:solidFill>
                  <a:srgbClr val="010202"/>
                </a:solidFill>
                <a:latin typeface="Times New Roman"/>
                <a:cs typeface="Times New Roman"/>
              </a:rPr>
              <a:t>The heat absorbed from the hot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reservoir=</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900">
              <a:latin typeface="Times New Roman"/>
              <a:cs typeface="Times New Roman"/>
            </a:endParaRPr>
          </a:p>
          <a:p>
            <a:pPr marL="139700">
              <a:lnSpc>
                <a:spcPct val="100000"/>
              </a:lnSpc>
            </a:pPr>
            <a:r>
              <a:rPr dirty="0" sz="1000" spc="-5">
                <a:solidFill>
                  <a:srgbClr val="010202"/>
                </a:solidFill>
                <a:latin typeface="Times New Roman"/>
                <a:cs typeface="Times New Roman"/>
              </a:rPr>
              <a:t>It can be shown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60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2184400" y="713105"/>
            <a:ext cx="685800" cy="4286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344294"/>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1841500" y="1696720"/>
            <a:ext cx="1371600" cy="3524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242184"/>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1708150" y="2594610"/>
            <a:ext cx="1638300" cy="3238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121025"/>
            <a:ext cx="3768725" cy="945515"/>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which is identical with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(3.5).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840740">
              <a:lnSpc>
                <a:spcPct val="100000"/>
              </a:lnSpc>
            </a:pPr>
            <a:r>
              <a:rPr dirty="0" sz="1000" b="1">
                <a:solidFill>
                  <a:srgbClr val="010202"/>
                </a:solidFill>
                <a:latin typeface="Times New Roman"/>
                <a:cs typeface="Times New Roman"/>
              </a:rPr>
              <a:t>3.12 THE </a:t>
            </a:r>
            <a:r>
              <a:rPr dirty="0" sz="1000" spc="-5" b="1">
                <a:solidFill>
                  <a:srgbClr val="010202"/>
                </a:solidFill>
                <a:latin typeface="Times New Roman"/>
                <a:cs typeface="Times New Roman"/>
              </a:rPr>
              <a:t>SECOND </a:t>
            </a:r>
            <a:r>
              <a:rPr dirty="0" sz="1000" spc="-40" b="1">
                <a:solidFill>
                  <a:srgbClr val="010202"/>
                </a:solidFill>
                <a:latin typeface="Times New Roman"/>
                <a:cs typeface="Times New Roman"/>
              </a:rPr>
              <a:t>LAW </a:t>
            </a:r>
            <a:r>
              <a:rPr dirty="0" sz="1000" b="1">
                <a:solidFill>
                  <a:srgbClr val="010202"/>
                </a:solidFill>
                <a:latin typeface="Times New Roman"/>
                <a:cs typeface="Times New Roman"/>
              </a:rPr>
              <a:t>OF</a:t>
            </a:r>
            <a:r>
              <a:rPr dirty="0" sz="1000" spc="-75" b="1">
                <a:solidFill>
                  <a:srgbClr val="010202"/>
                </a:solidFill>
                <a:latin typeface="Times New Roman"/>
                <a:cs typeface="Times New Roman"/>
              </a:rPr>
              <a:t> </a:t>
            </a:r>
            <a:r>
              <a:rPr dirty="0" sz="1000" b="1">
                <a:solidFill>
                  <a:srgbClr val="010202"/>
                </a:solidFill>
                <a:latin typeface="Times New Roman"/>
                <a:cs typeface="Times New Roman"/>
              </a:rPr>
              <a:t>THERMODYNAMICS</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a:lnSpc>
                <a:spcPct val="100000"/>
              </a:lnSpc>
              <a:spcBef>
                <a:spcPts val="5"/>
              </a:spcBef>
            </a:pPr>
            <a:r>
              <a:rPr dirty="0" sz="1000">
                <a:solidFill>
                  <a:srgbClr val="010202"/>
                </a:solidFill>
                <a:latin typeface="Times New Roman"/>
                <a:cs typeface="Times New Roman"/>
              </a:rPr>
              <a:t>The</a:t>
            </a:r>
            <a:r>
              <a:rPr dirty="0" sz="1000" spc="-5">
                <a:solidFill>
                  <a:srgbClr val="010202"/>
                </a:solidFill>
                <a:latin typeface="Times New Roman"/>
                <a:cs typeface="Times New Roman"/>
              </a:rPr>
              <a:t> </a:t>
            </a:r>
            <a:r>
              <a:rPr dirty="0" sz="1000">
                <a:solidFill>
                  <a:srgbClr val="010202"/>
                </a:solidFill>
                <a:latin typeface="Times New Roman"/>
                <a:cs typeface="Times New Roman"/>
              </a:rPr>
              <a:t>equation</a:t>
            </a:r>
            <a:endParaRPr sz="1000">
              <a:latin typeface="Times New Roman"/>
              <a:cs typeface="Times New Roman"/>
            </a:endParaRPr>
          </a:p>
        </p:txBody>
      </p:sp>
      <p:sp>
        <p:nvSpPr>
          <p:cNvPr id="9" name="object 9"/>
          <p:cNvSpPr/>
          <p:nvPr/>
        </p:nvSpPr>
        <p:spPr>
          <a:xfrm>
            <a:off x="1812925" y="4250372"/>
            <a:ext cx="1428750" cy="4191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872037"/>
            <a:ext cx="8826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can be written</a:t>
            </a:r>
            <a:r>
              <a:rPr dirty="0" sz="1000" spc="-9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11" name="object 11"/>
          <p:cNvSpPr/>
          <p:nvPr/>
        </p:nvSpPr>
        <p:spPr>
          <a:xfrm>
            <a:off x="2041525" y="5224462"/>
            <a:ext cx="971550" cy="39052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245" y="5341937"/>
            <a:ext cx="4599940" cy="1263015"/>
          </a:xfrm>
          <a:prstGeom prst="rect">
            <a:avLst/>
          </a:prstGeom>
        </p:spPr>
        <p:txBody>
          <a:bodyPr wrap="square" lIns="0" tIns="12700" rIns="0" bIns="0" rtlCol="0" vert="horz">
            <a:spAutoFit/>
          </a:bodyPr>
          <a:lstStyle/>
          <a:p>
            <a:pPr algn="r" marR="57785">
              <a:lnSpc>
                <a:spcPct val="100000"/>
              </a:lnSpc>
              <a:spcBef>
                <a:spcPts val="100"/>
              </a:spcBef>
            </a:pPr>
            <a:r>
              <a:rPr dirty="0" sz="1000">
                <a:solidFill>
                  <a:srgbClr val="010202"/>
                </a:solidFill>
                <a:latin typeface="Times New Roman"/>
                <a:cs typeface="Times New Roman"/>
              </a:rPr>
              <a:t>(3.6)</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5"/>
              </a:spcBef>
            </a:pPr>
            <a:endParaRPr sz="1100">
              <a:latin typeface="Times New Roman"/>
              <a:cs typeface="Times New Roman"/>
            </a:endParaRPr>
          </a:p>
          <a:p>
            <a:pPr algn="just" marL="12700" marR="5080">
              <a:lnSpc>
                <a:spcPct val="100000"/>
              </a:lnSpc>
            </a:pPr>
            <a:r>
              <a:rPr dirty="0" sz="1000" spc="-20">
                <a:solidFill>
                  <a:srgbClr val="010202"/>
                </a:solidFill>
                <a:latin typeface="Times New Roman"/>
                <a:cs typeface="Times New Roman"/>
              </a:rPr>
              <a:t>Now, </a:t>
            </a:r>
            <a:r>
              <a:rPr dirty="0" sz="1000">
                <a:solidFill>
                  <a:srgbClr val="010202"/>
                </a:solidFill>
                <a:latin typeface="Times New Roman"/>
                <a:cs typeface="Times New Roman"/>
              </a:rPr>
              <a:t>any cyclic process can be broken down into a number of Carnot cycles as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3.6. In going round the cycle </a:t>
            </a:r>
            <a:r>
              <a:rPr dirty="0" sz="1000" i="1">
                <a:solidFill>
                  <a:srgbClr val="010202"/>
                </a:solidFill>
                <a:latin typeface="Times New Roman"/>
                <a:cs typeface="Times New Roman"/>
              </a:rPr>
              <a:t>ABA </a:t>
            </a:r>
            <a:r>
              <a:rPr dirty="0" sz="1000">
                <a:solidFill>
                  <a:srgbClr val="010202"/>
                </a:solidFill>
                <a:latin typeface="Times New Roman"/>
                <a:cs typeface="Times New Roman"/>
              </a:rPr>
              <a:t>in a clockwise direction, the work done by the  system equals the area enclosed by the path loop. This loop can be roughly </a:t>
            </a:r>
            <a:r>
              <a:rPr dirty="0" sz="1000" spc="-5">
                <a:solidFill>
                  <a:srgbClr val="010202"/>
                </a:solidFill>
                <a:latin typeface="Times New Roman"/>
                <a:cs typeface="Times New Roman"/>
              </a:rPr>
              <a:t>approximated  </a:t>
            </a:r>
            <a:r>
              <a:rPr dirty="0" sz="1000">
                <a:solidFill>
                  <a:srgbClr val="010202"/>
                </a:solidFill>
                <a:latin typeface="Times New Roman"/>
                <a:cs typeface="Times New Roman"/>
              </a:rPr>
              <a:t>by a number of Carnot cycles as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and for the zigzag paths of these cycles, from</a:t>
            </a:r>
            <a:r>
              <a:rPr dirty="0" sz="1000" spc="-65">
                <a:solidFill>
                  <a:srgbClr val="010202"/>
                </a:solidFill>
                <a:latin typeface="Times New Roman"/>
                <a:cs typeface="Times New Roman"/>
              </a:rPr>
              <a:t> </a:t>
            </a:r>
            <a:r>
              <a:rPr dirty="0" sz="1000">
                <a:solidFill>
                  <a:srgbClr val="010202"/>
                </a:solidFill>
                <a:latin typeface="Times New Roman"/>
                <a:cs typeface="Times New Roman"/>
              </a:rPr>
              <a:t>Eq.  (3.6),</a:t>
            </a:r>
            <a:endParaRPr sz="1000">
              <a:latin typeface="Times New Roman"/>
              <a:cs typeface="Times New Roman"/>
            </a:endParaRPr>
          </a:p>
        </p:txBody>
      </p:sp>
      <p:sp>
        <p:nvSpPr>
          <p:cNvPr id="13" name="object 13"/>
          <p:cNvSpPr/>
          <p:nvPr/>
        </p:nvSpPr>
        <p:spPr>
          <a:xfrm>
            <a:off x="2174875" y="6779577"/>
            <a:ext cx="695325" cy="361950"/>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44119" y="7344093"/>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where the heat entering the system is positive and the heat leaving the system is negative.  The</a:t>
            </a:r>
            <a:r>
              <a:rPr dirty="0" sz="1000" spc="40">
                <a:solidFill>
                  <a:srgbClr val="010202"/>
                </a:solidFill>
                <a:latin typeface="Times New Roman"/>
                <a:cs typeface="Times New Roman"/>
              </a:rPr>
              <a:t> </a:t>
            </a:r>
            <a:r>
              <a:rPr dirty="0" sz="1000">
                <a:solidFill>
                  <a:srgbClr val="010202"/>
                </a:solidFill>
                <a:latin typeface="Times New Roman"/>
                <a:cs typeface="Times New Roman"/>
              </a:rPr>
              <a:t>zigzag</a:t>
            </a:r>
            <a:r>
              <a:rPr dirty="0" sz="1000" spc="45">
                <a:solidFill>
                  <a:srgbClr val="010202"/>
                </a:solidFill>
                <a:latin typeface="Times New Roman"/>
                <a:cs typeface="Times New Roman"/>
              </a:rPr>
              <a:t> </a:t>
            </a:r>
            <a:r>
              <a:rPr dirty="0" sz="1000">
                <a:solidFill>
                  <a:srgbClr val="010202"/>
                </a:solidFill>
                <a:latin typeface="Times New Roman"/>
                <a:cs typeface="Times New Roman"/>
              </a:rPr>
              <a:t>path</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Carnot</a:t>
            </a:r>
            <a:r>
              <a:rPr dirty="0" sz="1000" spc="45">
                <a:solidFill>
                  <a:srgbClr val="010202"/>
                </a:solidFill>
                <a:latin typeface="Times New Roman"/>
                <a:cs typeface="Times New Roman"/>
              </a:rPr>
              <a:t> </a:t>
            </a:r>
            <a:r>
              <a:rPr dirty="0" sz="1000">
                <a:solidFill>
                  <a:srgbClr val="010202"/>
                </a:solidFill>
                <a:latin typeface="Times New Roman"/>
                <a:cs typeface="Times New Roman"/>
              </a:rPr>
              <a:t>cycles</a:t>
            </a:r>
            <a:r>
              <a:rPr dirty="0" sz="1000" spc="40">
                <a:solidFill>
                  <a:srgbClr val="010202"/>
                </a:solidFill>
                <a:latin typeface="Times New Roman"/>
                <a:cs typeface="Times New Roman"/>
              </a:rPr>
              <a:t> </a:t>
            </a:r>
            <a:r>
              <a:rPr dirty="0" sz="1000">
                <a:solidFill>
                  <a:srgbClr val="010202"/>
                </a:solidFill>
                <a:latin typeface="Times New Roman"/>
                <a:cs typeface="Times New Roman"/>
              </a:rPr>
              <a:t>can</a:t>
            </a:r>
            <a:r>
              <a:rPr dirty="0" sz="1000" spc="45">
                <a:solidFill>
                  <a:srgbClr val="010202"/>
                </a:solidFill>
                <a:latin typeface="Times New Roman"/>
                <a:cs typeface="Times New Roman"/>
              </a:rPr>
              <a:t> </a:t>
            </a:r>
            <a:r>
              <a:rPr dirty="0" sz="1000">
                <a:solidFill>
                  <a:srgbClr val="010202"/>
                </a:solidFill>
                <a:latin typeface="Times New Roman"/>
                <a:cs typeface="Times New Roman"/>
              </a:rPr>
              <a:t>be</a:t>
            </a:r>
            <a:r>
              <a:rPr dirty="0" sz="1000" spc="45">
                <a:solidFill>
                  <a:srgbClr val="010202"/>
                </a:solidFill>
                <a:latin typeface="Times New Roman"/>
                <a:cs typeface="Times New Roman"/>
              </a:rPr>
              <a:t> </a:t>
            </a:r>
            <a:r>
              <a:rPr dirty="0" sz="1000">
                <a:solidFill>
                  <a:srgbClr val="010202"/>
                </a:solidFill>
                <a:latin typeface="Times New Roman"/>
                <a:cs typeface="Times New Roman"/>
              </a:rPr>
              <a:t>made</a:t>
            </a:r>
            <a:r>
              <a:rPr dirty="0" sz="1000" spc="40">
                <a:solidFill>
                  <a:srgbClr val="010202"/>
                </a:solidFill>
                <a:latin typeface="Times New Roman"/>
                <a:cs typeface="Times New Roman"/>
              </a:rPr>
              <a:t> </a:t>
            </a:r>
            <a:r>
              <a:rPr dirty="0" sz="1000">
                <a:solidFill>
                  <a:srgbClr val="010202"/>
                </a:solidFill>
                <a:latin typeface="Times New Roman"/>
                <a:cs typeface="Times New Roman"/>
              </a:rPr>
              <a:t>to</a:t>
            </a:r>
            <a:r>
              <a:rPr dirty="0" sz="1000" spc="45">
                <a:solidFill>
                  <a:srgbClr val="010202"/>
                </a:solidFill>
                <a:latin typeface="Times New Roman"/>
                <a:cs typeface="Times New Roman"/>
              </a:rPr>
              <a:t> </a:t>
            </a:r>
            <a:r>
              <a:rPr dirty="0" sz="1000">
                <a:solidFill>
                  <a:srgbClr val="010202"/>
                </a:solidFill>
                <a:latin typeface="Times New Roman"/>
                <a:cs typeface="Times New Roman"/>
              </a:rPr>
              <a:t>coincide</a:t>
            </a:r>
            <a:r>
              <a:rPr dirty="0" sz="1000" spc="4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45">
                <a:solidFill>
                  <a:srgbClr val="010202"/>
                </a:solidFill>
                <a:latin typeface="Times New Roman"/>
                <a:cs typeface="Times New Roman"/>
              </a:rPr>
              <a:t> </a:t>
            </a:r>
            <a:r>
              <a:rPr dirty="0" sz="1000">
                <a:solidFill>
                  <a:srgbClr val="010202"/>
                </a:solidFill>
                <a:latin typeface="Times New Roman"/>
                <a:cs typeface="Times New Roman"/>
              </a:rPr>
              <a:t>loop</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ABA</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making</a:t>
            </a:r>
            <a:endParaRPr sz="10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119" y="318513"/>
            <a:ext cx="4600575" cy="3090545"/>
          </a:xfrm>
          <a:prstGeom prst="rect">
            <a:avLst/>
          </a:prstGeom>
        </p:spPr>
        <p:txBody>
          <a:bodyPr wrap="square" lIns="0" tIns="97155" rIns="0" bIns="0" rtlCol="0" vert="horz">
            <a:spAutoFit/>
          </a:bodyPr>
          <a:lstStyle/>
          <a:p>
            <a:pPr marL="12700" indent="2443480">
              <a:lnSpc>
                <a:spcPct val="100000"/>
              </a:lnSpc>
              <a:spcBef>
                <a:spcPts val="765"/>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43</a:t>
            </a:r>
            <a:endParaRPr sz="1000">
              <a:latin typeface="Times New Roman"/>
              <a:cs typeface="Times New Roman"/>
            </a:endParaRPr>
          </a:p>
          <a:p>
            <a:pPr algn="just" marL="12700" marR="5080">
              <a:lnSpc>
                <a:spcPct val="100000"/>
              </a:lnSpc>
              <a:spcBef>
                <a:spcPts val="665"/>
              </a:spcBef>
            </a:pPr>
            <a:r>
              <a:rPr dirty="0" sz="1000">
                <a:solidFill>
                  <a:srgbClr val="010202"/>
                </a:solidFill>
                <a:latin typeface="Times New Roman"/>
                <a:cs typeface="Times New Roman"/>
              </a:rPr>
              <a:t>separate vessel, then, when the vessels are connected to one </a:t>
            </a:r>
            <a:r>
              <a:rPr dirty="0" sz="1000" spc="-10">
                <a:solidFill>
                  <a:srgbClr val="010202"/>
                </a:solidFill>
                <a:latin typeface="Times New Roman"/>
                <a:cs typeface="Times New Roman"/>
              </a:rPr>
              <a:t>another, </a:t>
            </a:r>
            <a:r>
              <a:rPr dirty="0" sz="1000">
                <a:solidFill>
                  <a:srgbClr val="010202"/>
                </a:solidFill>
                <a:latin typeface="Times New Roman"/>
                <a:cs typeface="Times New Roman"/>
              </a:rPr>
              <a:t>the system  </a:t>
            </a:r>
            <a:r>
              <a:rPr dirty="0" sz="1000" spc="-5">
                <a:solidFill>
                  <a:srgbClr val="010202"/>
                </a:solidFill>
                <a:latin typeface="Times New Roman"/>
                <a:cs typeface="Times New Roman"/>
              </a:rPr>
              <a:t>spontaneously moves to the equilibrium state in which the two gases are completely  </a:t>
            </a:r>
            <a:r>
              <a:rPr dirty="0" sz="1000">
                <a:solidFill>
                  <a:srgbClr val="010202"/>
                </a:solidFill>
                <a:latin typeface="Times New Roman"/>
                <a:cs typeface="Times New Roman"/>
              </a:rPr>
              <a:t>mixed, i.e., the composition of the gas mixture is uniform throughout the volume which  the gas occupies. If the initial state of a two-body system is that in which one body is </a:t>
            </a:r>
            <a:r>
              <a:rPr dirty="0" sz="1000" spc="-5">
                <a:solidFill>
                  <a:srgbClr val="010202"/>
                </a:solidFill>
                <a:latin typeface="Times New Roman"/>
                <a:cs typeface="Times New Roman"/>
              </a:rPr>
              <a:t>at  </a:t>
            </a:r>
            <a:r>
              <a:rPr dirty="0" sz="1000">
                <a:solidFill>
                  <a:srgbClr val="010202"/>
                </a:solidFill>
                <a:latin typeface="Times New Roman"/>
                <a:cs typeface="Times New Roman"/>
              </a:rPr>
              <a:t>one temperature and the other body is at another temperature, then, when the bodies are  placed in thermal contact with one </a:t>
            </a:r>
            <a:r>
              <a:rPr dirty="0" sz="1000" spc="-10">
                <a:solidFill>
                  <a:srgbClr val="010202"/>
                </a:solidFill>
                <a:latin typeface="Times New Roman"/>
                <a:cs typeface="Times New Roman"/>
              </a:rPr>
              <a:t>another, </a:t>
            </a:r>
            <a:r>
              <a:rPr dirty="0" sz="1000">
                <a:solidFill>
                  <a:srgbClr val="010202"/>
                </a:solidFill>
                <a:latin typeface="Times New Roman"/>
                <a:cs typeface="Times New Roman"/>
              </a:rPr>
              <a:t>the spontaneous process which occurs is the  flow of heat from the hotter to the colder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and the equilibrium state is reached when  both bodies attain a common uniform temperature. In both of these examples the reverse  process (unmixing of the gases and the flow of heat up a temperature gradient) will </a:t>
            </a:r>
            <a:r>
              <a:rPr dirty="0" sz="1000" spc="-5">
                <a:solidFill>
                  <a:srgbClr val="010202"/>
                </a:solidFill>
                <a:latin typeface="Times New Roman"/>
                <a:cs typeface="Times New Roman"/>
              </a:rPr>
              <a:t>never  occur </a:t>
            </a:r>
            <a:r>
              <a:rPr dirty="0" sz="1000" spc="-10">
                <a:solidFill>
                  <a:srgbClr val="010202"/>
                </a:solidFill>
                <a:latin typeface="Times New Roman"/>
                <a:cs typeface="Times New Roman"/>
              </a:rPr>
              <a:t>spontaneously, </a:t>
            </a:r>
            <a:r>
              <a:rPr dirty="0" sz="1000" spc="-5">
                <a:solidFill>
                  <a:srgbClr val="010202"/>
                </a:solidFill>
                <a:latin typeface="Times New Roman"/>
                <a:cs typeface="Times New Roman"/>
              </a:rPr>
              <a:t>and in both examples the simplicity of the system, along with  </a:t>
            </a:r>
            <a:r>
              <a:rPr dirty="0" sz="1000">
                <a:solidFill>
                  <a:srgbClr val="010202"/>
                </a:solidFill>
                <a:latin typeface="Times New Roman"/>
                <a:cs typeface="Times New Roman"/>
              </a:rPr>
              <a:t>common experience, allows the equilibrium states to be predicted without any knowledge  </a:t>
            </a:r>
            <a:r>
              <a:rPr dirty="0" sz="1000" spc="-5">
                <a:solidFill>
                  <a:srgbClr val="010202"/>
                </a:solidFill>
                <a:latin typeface="Times New Roman"/>
                <a:cs typeface="Times New Roman"/>
              </a:rPr>
              <a:t>of the criteria for equilibrium. </a:t>
            </a:r>
            <a:r>
              <a:rPr dirty="0" sz="1000" spc="-10">
                <a:solidFill>
                  <a:srgbClr val="010202"/>
                </a:solidFill>
                <a:latin typeface="Times New Roman"/>
                <a:cs typeface="Times New Roman"/>
              </a:rPr>
              <a:t>However, </a:t>
            </a:r>
            <a:r>
              <a:rPr dirty="0" sz="1000" spc="-5">
                <a:solidFill>
                  <a:srgbClr val="010202"/>
                </a:solidFill>
                <a:latin typeface="Times New Roman"/>
                <a:cs typeface="Times New Roman"/>
              </a:rPr>
              <a:t>in less simple systems, the equilibrium state  </a:t>
            </a:r>
            <a:r>
              <a:rPr dirty="0" sz="1000">
                <a:solidFill>
                  <a:srgbClr val="010202"/>
                </a:solidFill>
                <a:latin typeface="Times New Roman"/>
                <a:cs typeface="Times New Roman"/>
              </a:rPr>
              <a:t>cannot be predicted from common experience, and the criteria governing </a:t>
            </a:r>
            <a:r>
              <a:rPr dirty="0" sz="1000" spc="-5">
                <a:solidFill>
                  <a:srgbClr val="010202"/>
                </a:solidFill>
                <a:latin typeface="Times New Roman"/>
                <a:cs typeface="Times New Roman"/>
              </a:rPr>
              <a:t>equilibrium  must be established before calculation of the equilibrium state can be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made.</a:t>
            </a:r>
            <a:endParaRPr sz="1000">
              <a:latin typeface="Times New Roman"/>
              <a:cs typeface="Times New Roman"/>
            </a:endParaRPr>
          </a:p>
          <a:p>
            <a:pPr algn="just" marL="13970" marR="5080" indent="127000">
              <a:lnSpc>
                <a:spcPct val="100000"/>
              </a:lnSpc>
            </a:pPr>
            <a:r>
              <a:rPr dirty="0" sz="1000" spc="-5">
                <a:solidFill>
                  <a:srgbClr val="010202"/>
                </a:solidFill>
                <a:latin typeface="Times New Roman"/>
                <a:cs typeface="Times New Roman"/>
              </a:rPr>
              <a:t>Determination of the equilibrium state is of prime importance in thermodynamics, as  knowledge of this state for any materials reaction system will allow determination to be  </a:t>
            </a:r>
            <a:r>
              <a:rPr dirty="0" sz="1000">
                <a:solidFill>
                  <a:srgbClr val="010202"/>
                </a:solidFill>
                <a:latin typeface="Times New Roman"/>
                <a:cs typeface="Times New Roman"/>
              </a:rPr>
              <a:t>made of the direction in which any reaction will proceed from any starting or initial state.  </a:t>
            </a:r>
            <a:r>
              <a:rPr dirty="0" sz="1000" spc="-5">
                <a:solidFill>
                  <a:srgbClr val="010202"/>
                </a:solidFill>
                <a:latin typeface="Times New Roman"/>
                <a:cs typeface="Times New Roman"/>
              </a:rPr>
              <a:t>For example, knowledge of the equilibrium state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chemical reaction system such</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3" name="object 3"/>
          <p:cNvSpPr/>
          <p:nvPr/>
        </p:nvSpPr>
        <p:spPr>
          <a:xfrm>
            <a:off x="1912937" y="3583304"/>
            <a:ext cx="1238250" cy="1428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3356" y="3928745"/>
            <a:ext cx="4602480" cy="3841115"/>
          </a:xfrm>
          <a:prstGeom prst="rect">
            <a:avLst/>
          </a:prstGeom>
        </p:spPr>
        <p:txBody>
          <a:bodyPr wrap="square" lIns="0" tIns="12700" rIns="0" bIns="0" rtlCol="0" vert="horz">
            <a:spAutoFit/>
          </a:bodyPr>
          <a:lstStyle/>
          <a:p>
            <a:pPr algn="just" marL="13970" marR="6985" indent="-635">
              <a:lnSpc>
                <a:spcPct val="100000"/>
              </a:lnSpc>
              <a:spcBef>
                <a:spcPts val="100"/>
              </a:spcBef>
            </a:pPr>
            <a:r>
              <a:rPr dirty="0" sz="1000">
                <a:solidFill>
                  <a:srgbClr val="010202"/>
                </a:solidFill>
                <a:latin typeface="Times New Roman"/>
                <a:cs typeface="Times New Roman"/>
              </a:rPr>
              <a:t>will </a:t>
            </a:r>
            <a:r>
              <a:rPr dirty="0" sz="1000" spc="-5">
                <a:solidFill>
                  <a:srgbClr val="010202"/>
                </a:solidFill>
                <a:latin typeface="Times New Roman"/>
                <a:cs typeface="Times New Roman"/>
              </a:rPr>
              <a:t>afford </a:t>
            </a:r>
            <a:r>
              <a:rPr dirty="0" sz="1000">
                <a:solidFill>
                  <a:srgbClr val="010202"/>
                </a:solidFill>
                <a:latin typeface="Times New Roman"/>
                <a:cs typeface="Times New Roman"/>
              </a:rPr>
              <a:t>knowledge of </a:t>
            </a:r>
            <a:r>
              <a:rPr dirty="0" sz="1000" spc="-10">
                <a:solidFill>
                  <a:srgbClr val="010202"/>
                </a:solidFill>
                <a:latin typeface="Times New Roman"/>
                <a:cs typeface="Times New Roman"/>
              </a:rPr>
              <a:t>whether, </a:t>
            </a:r>
            <a:r>
              <a:rPr dirty="0" sz="1000">
                <a:solidFill>
                  <a:srgbClr val="010202"/>
                </a:solidFill>
                <a:latin typeface="Times New Roman"/>
                <a:cs typeface="Times New Roman"/>
              </a:rPr>
              <a:t>from any initial state—which would be some mixture  of </a:t>
            </a:r>
            <a:r>
              <a:rPr dirty="0" sz="1000" i="1">
                <a:solidFill>
                  <a:srgbClr val="010202"/>
                </a:solidFill>
                <a:latin typeface="Times New Roman"/>
                <a:cs typeface="Times New Roman"/>
              </a:rPr>
              <a:t>A, B, C, </a:t>
            </a:r>
            <a:r>
              <a:rPr dirty="0" sz="1000">
                <a:solidFill>
                  <a:srgbClr val="010202"/>
                </a:solidFill>
                <a:latin typeface="Times New Roman"/>
                <a:cs typeface="Times New Roman"/>
              </a:rPr>
              <a:t>and </a:t>
            </a:r>
            <a:r>
              <a:rPr dirty="0" sz="1000" i="1">
                <a:solidFill>
                  <a:srgbClr val="010202"/>
                </a:solidFill>
                <a:latin typeface="Times New Roman"/>
                <a:cs typeface="Times New Roman"/>
              </a:rPr>
              <a:t>D</a:t>
            </a:r>
            <a:r>
              <a:rPr dirty="0" sz="1000">
                <a:solidFill>
                  <a:srgbClr val="010202"/>
                </a:solidFill>
                <a:latin typeface="Times New Roman"/>
                <a:cs typeface="Times New Roman"/>
              </a:rPr>
              <a:t>—the reaction will proceed from right to left or from left to right, and,</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in  either case, to what extent before equilibrium is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reached.</a:t>
            </a:r>
            <a:endParaRPr sz="1000">
              <a:latin typeface="Times New Roman"/>
              <a:cs typeface="Times New Roman"/>
            </a:endParaRPr>
          </a:p>
          <a:p>
            <a:pPr algn="just" marL="12700" marR="5715" indent="128905">
              <a:lnSpc>
                <a:spcPct val="100000"/>
              </a:lnSpc>
            </a:pPr>
            <a:r>
              <a:rPr dirty="0" sz="1000">
                <a:solidFill>
                  <a:srgbClr val="010202"/>
                </a:solidFill>
                <a:latin typeface="Times New Roman"/>
                <a:cs typeface="Times New Roman"/>
              </a:rPr>
              <a:t>If a system </a:t>
            </a:r>
            <a:r>
              <a:rPr dirty="0" sz="1000" spc="-5">
                <a:solidFill>
                  <a:srgbClr val="010202"/>
                </a:solidFill>
                <a:latin typeface="Times New Roman"/>
                <a:cs typeface="Times New Roman"/>
              </a:rPr>
              <a:t>undergoes </a:t>
            </a:r>
            <a:r>
              <a:rPr dirty="0" sz="1000">
                <a:solidFill>
                  <a:srgbClr val="010202"/>
                </a:solidFill>
                <a:latin typeface="Times New Roman"/>
                <a:cs typeface="Times New Roman"/>
              </a:rPr>
              <a:t>a spontaneous process involving the performance of work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the production of heat, then, as the process continues, during which time the system is  </a:t>
            </a:r>
            <a:r>
              <a:rPr dirty="0" sz="1000" spc="-5">
                <a:solidFill>
                  <a:srgbClr val="010202"/>
                </a:solidFill>
                <a:latin typeface="Times New Roman"/>
                <a:cs typeface="Times New Roman"/>
              </a:rPr>
              <a:t>being brought nearer and nearer to its equilibrium state, the capacity of the system for  </a:t>
            </a:r>
            <a:r>
              <a:rPr dirty="0" sz="1000">
                <a:solidFill>
                  <a:srgbClr val="010202"/>
                </a:solidFill>
                <a:latin typeface="Times New Roman"/>
                <a:cs typeface="Times New Roman"/>
              </a:rPr>
              <a:t>further spontaneous change decreases. </a:t>
            </a:r>
            <a:r>
              <a:rPr dirty="0" sz="1000" spc="-10">
                <a:solidFill>
                  <a:srgbClr val="010202"/>
                </a:solidFill>
                <a:latin typeface="Times New Roman"/>
                <a:cs typeface="Times New Roman"/>
              </a:rPr>
              <a:t>Finally, </a:t>
            </a:r>
            <a:r>
              <a:rPr dirty="0" sz="1000">
                <a:solidFill>
                  <a:srgbClr val="010202"/>
                </a:solidFill>
                <a:latin typeface="Times New Roman"/>
                <a:cs typeface="Times New Roman"/>
              </a:rPr>
              <a:t>once equilibrium is reached, the capacity  of the system for doing further work is </a:t>
            </a:r>
            <a:r>
              <a:rPr dirty="0" sz="1000" spc="-5">
                <a:solidFill>
                  <a:srgbClr val="010202"/>
                </a:solidFill>
                <a:latin typeface="Times New Roman"/>
                <a:cs typeface="Times New Roman"/>
              </a:rPr>
              <a:t>exhausted. </a:t>
            </a:r>
            <a:r>
              <a:rPr dirty="0" sz="1000">
                <a:solidFill>
                  <a:srgbClr val="010202"/>
                </a:solidFill>
                <a:latin typeface="Times New Roman"/>
                <a:cs typeface="Times New Roman"/>
              </a:rPr>
              <a:t>In the initial nonequilibrium state of an  isolated system (a system of constant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some of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a:t>
            </a:r>
            <a:r>
              <a:rPr dirty="0" sz="1000" spc="-5">
                <a:solidFill>
                  <a:srgbClr val="010202"/>
                </a:solidFill>
                <a:latin typeface="Times New Roman"/>
                <a:cs typeface="Times New Roman"/>
              </a:rPr>
              <a:t>is available for doing useful work, and when the equilibrium state is reached,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a:t>
            </a:r>
            <a:r>
              <a:rPr dirty="0" sz="1000">
                <a:solidFill>
                  <a:srgbClr val="010202"/>
                </a:solidFill>
                <a:latin typeface="Times New Roman"/>
                <a:cs typeface="Times New Roman"/>
              </a:rPr>
              <a:t>of the completion of a spontaneous process, none of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is available  for doing useful work. Thus, as a result of the spontaneous process, the system has  become degraded, in that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which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available for doing useful work, has </a:t>
            </a:r>
            <a:r>
              <a:rPr dirty="0" sz="1000" spc="-5">
                <a:solidFill>
                  <a:srgbClr val="010202"/>
                </a:solidFill>
                <a:latin typeface="Times New Roman"/>
                <a:cs typeface="Times New Roman"/>
              </a:rPr>
              <a:t>been  </a:t>
            </a:r>
            <a:r>
              <a:rPr dirty="0" sz="1000">
                <a:solidFill>
                  <a:srgbClr val="010202"/>
                </a:solidFill>
                <a:latin typeface="Times New Roman"/>
                <a:cs typeface="Times New Roman"/>
              </a:rPr>
              <a:t>converted to thermal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(or heat), in which form it is not available for external  purposes.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320675">
              <a:lnSpc>
                <a:spcPct val="100000"/>
              </a:lnSpc>
            </a:pPr>
            <a:r>
              <a:rPr dirty="0" sz="1000" b="1">
                <a:solidFill>
                  <a:srgbClr val="010202"/>
                </a:solidFill>
                <a:latin typeface="Times New Roman"/>
                <a:cs typeface="Times New Roman"/>
              </a:rPr>
              <a:t>3.3 ENTROPY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THE </a:t>
            </a:r>
            <a:r>
              <a:rPr dirty="0" sz="1000" spc="-10" b="1">
                <a:solidFill>
                  <a:srgbClr val="010202"/>
                </a:solidFill>
                <a:latin typeface="Times New Roman"/>
                <a:cs typeface="Times New Roman"/>
              </a:rPr>
              <a:t>QUANTIFICATION </a:t>
            </a:r>
            <a:r>
              <a:rPr dirty="0" sz="1000" b="1">
                <a:solidFill>
                  <a:srgbClr val="010202"/>
                </a:solidFill>
                <a:latin typeface="Times New Roman"/>
                <a:cs typeface="Times New Roman"/>
              </a:rPr>
              <a:t>OF</a:t>
            </a:r>
            <a:r>
              <a:rPr dirty="0" sz="1000" spc="-50" b="1">
                <a:solidFill>
                  <a:srgbClr val="010202"/>
                </a:solidFill>
                <a:latin typeface="Times New Roman"/>
                <a:cs typeface="Times New Roman"/>
              </a:rPr>
              <a:t> </a:t>
            </a:r>
            <a:r>
              <a:rPr dirty="0" sz="1000" spc="-5" b="1">
                <a:solidFill>
                  <a:srgbClr val="010202"/>
                </a:solidFill>
                <a:latin typeface="Times New Roman"/>
                <a:cs typeface="Times New Roman"/>
              </a:rPr>
              <a:t>IRREVERSIBILITY</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3970" marR="5080" indent="635">
              <a:lnSpc>
                <a:spcPct val="100000"/>
              </a:lnSpc>
              <a:spcBef>
                <a:spcPts val="5"/>
              </a:spcBef>
            </a:pPr>
            <a:r>
              <a:rPr dirty="0" sz="1000" spc="-25">
                <a:solidFill>
                  <a:srgbClr val="010202"/>
                </a:solidFill>
                <a:latin typeface="Times New Roman"/>
                <a:cs typeface="Times New Roman"/>
              </a:rPr>
              <a:t>Two </a:t>
            </a:r>
            <a:r>
              <a:rPr dirty="0" sz="1000">
                <a:solidFill>
                  <a:srgbClr val="010202"/>
                </a:solidFill>
                <a:latin typeface="Times New Roman"/>
                <a:cs typeface="Times New Roman"/>
              </a:rPr>
              <a:t>distinct types of spontaneous process are (1) the conversion of work to heat (i.e., the  degradation of mechanical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to thermal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(2) the flow of heat down a  </a:t>
            </a:r>
            <a:r>
              <a:rPr dirty="0" sz="1000" spc="-5">
                <a:solidFill>
                  <a:srgbClr val="010202"/>
                </a:solidFill>
                <a:latin typeface="Times New Roman"/>
                <a:cs typeface="Times New Roman"/>
              </a:rPr>
              <a:t>temperature gradient. If it is considered that an irreversible process is one in which the  energy </a:t>
            </a:r>
            <a:r>
              <a:rPr dirty="0" sz="1000">
                <a:solidFill>
                  <a:srgbClr val="010202"/>
                </a:solidFill>
                <a:latin typeface="Times New Roman"/>
                <a:cs typeface="Times New Roman"/>
              </a:rPr>
              <a:t>of the system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the process is degraded, then the possibility that the  extent of degradation can </a:t>
            </a:r>
            <a:r>
              <a:rPr dirty="0" sz="1000" spc="-5">
                <a:solidFill>
                  <a:srgbClr val="010202"/>
                </a:solidFill>
                <a:latin typeface="Times New Roman"/>
                <a:cs typeface="Times New Roman"/>
              </a:rPr>
              <a:t>differ </a:t>
            </a:r>
            <a:r>
              <a:rPr dirty="0" sz="1000">
                <a:solidFill>
                  <a:srgbClr val="010202"/>
                </a:solidFill>
                <a:latin typeface="Times New Roman"/>
                <a:cs typeface="Times New Roman"/>
              </a:rPr>
              <a:t>from one process to another suggests that a quantitative  measure</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extent</a:t>
            </a:r>
            <a:r>
              <a:rPr dirty="0" sz="1000" spc="35">
                <a:solidFill>
                  <a:srgbClr val="010202"/>
                </a:solidFill>
                <a:latin typeface="Times New Roman"/>
                <a:cs typeface="Times New Roman"/>
              </a:rPr>
              <a:t>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a:solidFill>
                  <a:srgbClr val="010202"/>
                </a:solidFill>
                <a:latin typeface="Times New Roman"/>
                <a:cs typeface="Times New Roman"/>
              </a:rPr>
              <a:t>degradation,</a:t>
            </a:r>
            <a:r>
              <a:rPr dirty="0" sz="1000" spc="35">
                <a:solidFill>
                  <a:srgbClr val="010202"/>
                </a:solidFill>
                <a:latin typeface="Times New Roman"/>
                <a:cs typeface="Times New Roman"/>
              </a:rPr>
              <a:t> </a:t>
            </a:r>
            <a:r>
              <a:rPr dirty="0" sz="1000">
                <a:solidFill>
                  <a:srgbClr val="010202"/>
                </a:solidFill>
                <a:latin typeface="Times New Roman"/>
                <a:cs typeface="Times New Roman"/>
              </a:rPr>
              <a:t>or</a:t>
            </a:r>
            <a:r>
              <a:rPr dirty="0" sz="1000" spc="35">
                <a:solidFill>
                  <a:srgbClr val="010202"/>
                </a:solidFill>
                <a:latin typeface="Times New Roman"/>
                <a:cs typeface="Times New Roman"/>
              </a:rPr>
              <a:t> </a:t>
            </a:r>
            <a:r>
              <a:rPr dirty="0" sz="1000">
                <a:solidFill>
                  <a:srgbClr val="010202"/>
                </a:solidFill>
                <a:latin typeface="Times New Roman"/>
                <a:cs typeface="Times New Roman"/>
              </a:rPr>
              <a:t>degree</a:t>
            </a:r>
            <a:r>
              <a:rPr dirty="0" sz="1000" spc="35">
                <a:solidFill>
                  <a:srgbClr val="010202"/>
                </a:solidFill>
                <a:latin typeface="Times New Roman"/>
                <a:cs typeface="Times New Roman"/>
              </a:rPr>
              <a:t>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irreversibility,</a:t>
            </a:r>
            <a:r>
              <a:rPr dirty="0" sz="1000" spc="35">
                <a:solidFill>
                  <a:srgbClr val="010202"/>
                </a:solidFill>
                <a:latin typeface="Times New Roman"/>
                <a:cs typeface="Times New Roman"/>
              </a:rPr>
              <a:t> </a:t>
            </a:r>
            <a:r>
              <a:rPr dirty="0" sz="1000">
                <a:solidFill>
                  <a:srgbClr val="010202"/>
                </a:solidFill>
                <a:latin typeface="Times New Roman"/>
                <a:cs typeface="Times New Roman"/>
              </a:rPr>
              <a:t>exists.</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existence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7"/>
            <a:ext cx="4598670" cy="593090"/>
          </a:xfrm>
          <a:prstGeom prst="rect">
            <a:avLst/>
          </a:prstGeom>
        </p:spPr>
        <p:txBody>
          <a:bodyPr wrap="square" lIns="0" tIns="12700" rIns="0" bIns="0" rtlCol="0" vert="horz">
            <a:spAutoFit/>
          </a:bodyPr>
          <a:lstStyle/>
          <a:p>
            <a:pPr marL="245618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61</a:t>
            </a:r>
            <a:endParaRPr sz="1000">
              <a:latin typeface="Times New Roman"/>
              <a:cs typeface="Times New Roman"/>
            </a:endParaRPr>
          </a:p>
          <a:p>
            <a:pPr marL="12700" marR="5080">
              <a:lnSpc>
                <a:spcPct val="100000"/>
              </a:lnSpc>
              <a:spcBef>
                <a:spcPts val="865"/>
              </a:spcBef>
            </a:pPr>
            <a:r>
              <a:rPr dirty="0" sz="1000">
                <a:solidFill>
                  <a:srgbClr val="010202"/>
                </a:solidFill>
                <a:latin typeface="Times New Roman"/>
                <a:cs typeface="Times New Roman"/>
              </a:rPr>
              <a:t>the Carnot cycles smaller and </a:t>
            </a:r>
            <a:r>
              <a:rPr dirty="0" sz="1000" spc="-10">
                <a:solidFill>
                  <a:srgbClr val="010202"/>
                </a:solidFill>
                <a:latin typeface="Times New Roman"/>
                <a:cs typeface="Times New Roman"/>
              </a:rPr>
              <a:t>smaller, </a:t>
            </a:r>
            <a:r>
              <a:rPr dirty="0" sz="1000">
                <a:solidFill>
                  <a:srgbClr val="010202"/>
                </a:solidFill>
                <a:latin typeface="Times New Roman"/>
                <a:cs typeface="Times New Roman"/>
              </a:rPr>
              <a:t>and in the limit of coincidence, the summation can  be </a:t>
            </a:r>
            <a:r>
              <a:rPr dirty="0" sz="1000" spc="-5">
                <a:solidFill>
                  <a:srgbClr val="010202"/>
                </a:solidFill>
                <a:latin typeface="Times New Roman"/>
                <a:cs typeface="Times New Roman"/>
              </a:rPr>
              <a:t>replaced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cyclic integral,</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
        <p:nvSpPr>
          <p:cNvPr id="3" name="object 3"/>
          <p:cNvSpPr/>
          <p:nvPr/>
        </p:nvSpPr>
        <p:spPr>
          <a:xfrm>
            <a:off x="2179637" y="1170305"/>
            <a:ext cx="704850" cy="43815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2203450" y="2468245"/>
            <a:ext cx="647700" cy="4000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494" y="1811020"/>
            <a:ext cx="4598035" cy="9525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The vanishing of the cyclic integral indicates that the integral is a perfect </a:t>
            </a:r>
            <a:r>
              <a:rPr dirty="0" sz="1000" spc="-5">
                <a:solidFill>
                  <a:srgbClr val="010202"/>
                </a:solidFill>
                <a:latin typeface="Times New Roman"/>
                <a:cs typeface="Times New Roman"/>
              </a:rPr>
              <a:t>differential of  some function of state of the system. This function is called the </a:t>
            </a:r>
            <a:r>
              <a:rPr dirty="0" sz="1000" spc="-15">
                <a:solidFill>
                  <a:srgbClr val="010202"/>
                </a:solidFill>
                <a:latin typeface="Times New Roman"/>
                <a:cs typeface="Times New Roman"/>
              </a:rPr>
              <a:t>entropy, </a:t>
            </a:r>
            <a:r>
              <a:rPr dirty="0" sz="1000" i="1">
                <a:solidFill>
                  <a:srgbClr val="010202"/>
                </a:solidFill>
                <a:latin typeface="Times New Roman"/>
                <a:cs typeface="Times New Roman"/>
              </a:rPr>
              <a:t>S, </a:t>
            </a:r>
            <a:r>
              <a:rPr dirty="0" sz="1000">
                <a:solidFill>
                  <a:srgbClr val="010202"/>
                </a:solidFill>
                <a:latin typeface="Times New Roman"/>
                <a:cs typeface="Times New Roman"/>
              </a:rPr>
              <a:t>and is </a:t>
            </a:r>
            <a:r>
              <a:rPr dirty="0" sz="1000" spc="-5">
                <a:solidFill>
                  <a:srgbClr val="010202"/>
                </a:solidFill>
                <a:latin typeface="Times New Roman"/>
                <a:cs typeface="Times New Roman"/>
              </a:rPr>
              <a:t>defined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6515">
              <a:lnSpc>
                <a:spcPct val="100000"/>
              </a:lnSpc>
            </a:pPr>
            <a:r>
              <a:rPr dirty="0" sz="1000">
                <a:solidFill>
                  <a:srgbClr val="010202"/>
                </a:solidFill>
                <a:latin typeface="Times New Roman"/>
                <a:cs typeface="Times New Roman"/>
              </a:rPr>
              <a:t>(3.7)</a:t>
            </a:r>
            <a:endParaRPr sz="1000">
              <a:latin typeface="Times New Roman"/>
              <a:cs typeface="Times New Roman"/>
            </a:endParaRPr>
          </a:p>
        </p:txBody>
      </p:sp>
      <p:sp>
        <p:nvSpPr>
          <p:cNvPr id="6" name="object 6"/>
          <p:cNvSpPr/>
          <p:nvPr/>
        </p:nvSpPr>
        <p:spPr>
          <a:xfrm>
            <a:off x="1090612" y="3105785"/>
            <a:ext cx="3305175" cy="277177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6080125"/>
            <a:ext cx="4488180" cy="485140"/>
          </a:xfrm>
          <a:prstGeom prst="rect">
            <a:avLst/>
          </a:prstGeom>
        </p:spPr>
        <p:txBody>
          <a:bodyPr wrap="square" lIns="0" tIns="12700" rIns="0" bIns="0" rtlCol="0" vert="horz">
            <a:spAutoFit/>
          </a:bodyPr>
          <a:lstStyle/>
          <a:p>
            <a:pPr marL="4470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3.6 </a:t>
            </a:r>
            <a:r>
              <a:rPr dirty="0" sz="1000" spc="-5">
                <a:solidFill>
                  <a:srgbClr val="010202"/>
                </a:solidFill>
                <a:latin typeface="Times New Roman"/>
                <a:cs typeface="Times New Roman"/>
              </a:rPr>
              <a:t>A </a:t>
            </a:r>
            <a:r>
              <a:rPr dirty="0" sz="1000">
                <a:solidFill>
                  <a:srgbClr val="010202"/>
                </a:solidFill>
                <a:latin typeface="Times New Roman"/>
                <a:cs typeface="Times New Roman"/>
              </a:rPr>
              <a:t>cyclic process broken down into a </a:t>
            </a:r>
            <a:r>
              <a:rPr dirty="0" sz="1000" spc="-5">
                <a:solidFill>
                  <a:srgbClr val="010202"/>
                </a:solidFill>
                <a:latin typeface="Times New Roman"/>
                <a:cs typeface="Times New Roman"/>
              </a:rPr>
              <a:t>large </a:t>
            </a:r>
            <a:r>
              <a:rPr dirty="0" sz="1000">
                <a:solidFill>
                  <a:srgbClr val="010202"/>
                </a:solidFill>
                <a:latin typeface="Times New Roman"/>
                <a:cs typeface="Times New Roman"/>
              </a:rPr>
              <a:t>number of Carnot</a:t>
            </a:r>
            <a:r>
              <a:rPr dirty="0" sz="1000" spc="-110">
                <a:solidFill>
                  <a:srgbClr val="010202"/>
                </a:solidFill>
                <a:latin typeface="Times New Roman"/>
                <a:cs typeface="Times New Roman"/>
              </a:rPr>
              <a:t> </a:t>
            </a:r>
            <a:r>
              <a:rPr dirty="0" sz="1000">
                <a:solidFill>
                  <a:srgbClr val="010202"/>
                </a:solidFill>
                <a:latin typeface="Times New Roman"/>
                <a:cs typeface="Times New Roman"/>
              </a:rPr>
              <a:t>cycles.</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a:lnSpc>
                <a:spcPct val="100000"/>
              </a:lnSpc>
            </a:pPr>
            <a:r>
              <a:rPr dirty="0" sz="1000" spc="-5">
                <a:solidFill>
                  <a:srgbClr val="010202"/>
                </a:solidFill>
                <a:latin typeface="Times New Roman"/>
                <a:cs typeface="Times New Roman"/>
              </a:rPr>
              <a:t>Thus, for the loop</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ABA</a:t>
            </a:r>
            <a:endParaRPr sz="1000">
              <a:latin typeface="Times New Roman"/>
              <a:cs typeface="Times New Roman"/>
            </a:endParaRPr>
          </a:p>
        </p:txBody>
      </p:sp>
      <p:sp>
        <p:nvSpPr>
          <p:cNvPr id="8" name="object 8"/>
          <p:cNvSpPr/>
          <p:nvPr/>
        </p:nvSpPr>
        <p:spPr>
          <a:xfrm>
            <a:off x="893762" y="6711950"/>
            <a:ext cx="3267075" cy="39052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7305040"/>
            <a:ext cx="459676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It is to be emphasized that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in Eq. (3.7) is the reversible heat increment, and thus Eq.  (3.7) should be properly written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62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2127250" y="713105"/>
            <a:ext cx="800100" cy="40005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2132012" y="4110037"/>
            <a:ext cx="781050" cy="228600"/>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2027237" y="5507037"/>
            <a:ext cx="1000125" cy="333375"/>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330146" y="830580"/>
            <a:ext cx="4827270" cy="6256655"/>
          </a:xfrm>
          <a:prstGeom prst="rect">
            <a:avLst/>
          </a:prstGeom>
        </p:spPr>
        <p:txBody>
          <a:bodyPr wrap="square" lIns="0" tIns="12700" rIns="0" bIns="0" rtlCol="0" vert="horz">
            <a:spAutoFit/>
          </a:bodyPr>
          <a:lstStyle/>
          <a:p>
            <a:pPr algn="r" marR="171450">
              <a:lnSpc>
                <a:spcPct val="100000"/>
              </a:lnSpc>
              <a:spcBef>
                <a:spcPts val="100"/>
              </a:spcBef>
            </a:pPr>
            <a:r>
              <a:rPr dirty="0" sz="1000">
                <a:solidFill>
                  <a:srgbClr val="010202"/>
                </a:solidFill>
                <a:latin typeface="Times New Roman"/>
                <a:cs typeface="Times New Roman"/>
              </a:rPr>
              <a:t>(3.8)</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150">
              <a:latin typeface="Times New Roman"/>
              <a:cs typeface="Times New Roman"/>
            </a:endParaRPr>
          </a:p>
          <a:p>
            <a:pPr algn="just" marL="127000" marR="120014">
              <a:lnSpc>
                <a:spcPct val="100000"/>
              </a:lnSpc>
            </a:pPr>
            <a:r>
              <a:rPr dirty="0" sz="1000" spc="-5">
                <a:solidFill>
                  <a:srgbClr val="010202"/>
                </a:solidFill>
                <a:latin typeface="Times New Roman"/>
                <a:cs typeface="Times New Roman"/>
              </a:rPr>
              <a:t>(This expression was derived from the consideration of Carnot cycles in which all  operations are conducted</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reversibly.)</a:t>
            </a:r>
            <a:endParaRPr sz="1000">
              <a:latin typeface="Times New Roman"/>
              <a:cs typeface="Times New Roman"/>
            </a:endParaRPr>
          </a:p>
          <a:p>
            <a:pPr algn="just" marL="254000">
              <a:lnSpc>
                <a:spcPct val="100000"/>
              </a:lnSpc>
            </a:pPr>
            <a:r>
              <a:rPr dirty="0" sz="1000" spc="-5">
                <a:solidFill>
                  <a:srgbClr val="010202"/>
                </a:solidFill>
                <a:latin typeface="Times New Roman"/>
                <a:cs typeface="Times New Roman"/>
              </a:rPr>
              <a:t>The application of Eq. (3.6)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reversibly operated heat engine, in which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2</a:t>
            </a:r>
            <a:r>
              <a:rPr dirty="0" baseline="-33333" sz="1125" spc="97">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algn="just" marL="127000" marR="119380">
              <a:lnSpc>
                <a:spcPct val="130900"/>
              </a:lnSpc>
            </a:pPr>
            <a:r>
              <a:rPr dirty="0" sz="1000" spc="-5">
                <a:solidFill>
                  <a:srgbClr val="010202"/>
                </a:solidFill>
                <a:latin typeface="Times New Roman"/>
                <a:cs typeface="Times New Roman"/>
              </a:rPr>
              <a:t>withdrawn from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constant-temperature source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work </a:t>
            </a:r>
            <a:r>
              <a:rPr dirty="0" sz="1000" i="1">
                <a:solidFill>
                  <a:srgbClr val="010202"/>
                </a:solidFill>
                <a:latin typeface="Times New Roman"/>
                <a:cs typeface="Times New Roman"/>
              </a:rPr>
              <a:t>w </a:t>
            </a:r>
            <a:r>
              <a:rPr dirty="0" sz="1000" spc="-5">
                <a:solidFill>
                  <a:srgbClr val="010202"/>
                </a:solidFill>
                <a:latin typeface="Times New Roman"/>
                <a:cs typeface="Times New Roman"/>
              </a:rPr>
              <a:t>is performed, and heat </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1 </a:t>
            </a:r>
            <a:r>
              <a:rPr dirty="0" sz="1000" spc="-5">
                <a:solidFill>
                  <a:srgbClr val="010202"/>
                </a:solidFill>
                <a:latin typeface="Times New Roman"/>
                <a:cs typeface="Times New Roman"/>
              </a:rPr>
              <a:t>is  rejected into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constant-temperature heat sink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shows </a:t>
            </a:r>
            <a:r>
              <a:rPr dirty="0" sz="1000">
                <a:solidFill>
                  <a:srgbClr val="010202"/>
                </a:solidFill>
                <a:latin typeface="Times New Roman"/>
                <a:cs typeface="Times New Roman"/>
              </a:rPr>
              <a:t>that the decrease in the  entropy of the heat source,=</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2</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equals the increase in the entropy of the </a:t>
            </a:r>
            <a:r>
              <a:rPr dirty="0" sz="1000" spc="-5">
                <a:solidFill>
                  <a:srgbClr val="010202"/>
                </a:solidFill>
                <a:latin typeface="Times New Roman"/>
                <a:cs typeface="Times New Roman"/>
              </a:rPr>
              <a:t>heat  sink,=</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i.e.,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total</a:t>
            </a:r>
            <a:r>
              <a:rPr dirty="0" sz="1000">
                <a:solidFill>
                  <a:srgbClr val="010202"/>
                </a:solidFill>
                <a:latin typeface="Times New Roman"/>
                <a:cs typeface="Times New Roman"/>
              </a:rPr>
              <a:t>=0, which is a consequence of the fact that the process is  conducted</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reversibly.</a:t>
            </a:r>
            <a:endParaRPr sz="1000">
              <a:latin typeface="Times New Roman"/>
              <a:cs typeface="Times New Roman"/>
            </a:endParaRPr>
          </a:p>
          <a:p>
            <a:pPr algn="just" marL="254000">
              <a:lnSpc>
                <a:spcPct val="100000"/>
              </a:lnSpc>
            </a:pPr>
            <a:r>
              <a:rPr dirty="0" sz="1000" i="1">
                <a:solidFill>
                  <a:srgbClr val="010202"/>
                </a:solidFill>
                <a:latin typeface="Times New Roman"/>
                <a:cs typeface="Times New Roman"/>
              </a:rPr>
              <a:t>The Second Law of Thermodynamics </a:t>
            </a:r>
            <a:r>
              <a:rPr dirty="0" sz="1000" spc="-5">
                <a:solidFill>
                  <a:srgbClr val="010202"/>
                </a:solidFill>
                <a:latin typeface="Times New Roman"/>
                <a:cs typeface="Times New Roman"/>
              </a:rPr>
              <a:t>can thus be stated</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marL="266700" indent="-127635">
              <a:lnSpc>
                <a:spcPct val="100000"/>
              </a:lnSpc>
              <a:spcBef>
                <a:spcPts val="700"/>
              </a:spcBef>
              <a:buAutoNum type="arabicPeriod"/>
              <a:tabLst>
                <a:tab pos="267335" algn="l"/>
              </a:tabLst>
            </a:pPr>
            <a:r>
              <a:rPr dirty="0" sz="1000">
                <a:solidFill>
                  <a:srgbClr val="010202"/>
                </a:solidFill>
                <a:latin typeface="Times New Roman"/>
                <a:cs typeface="Times New Roman"/>
              </a:rPr>
              <a:t>The entropy </a:t>
            </a:r>
            <a:r>
              <a:rPr dirty="0" sz="1000" i="1">
                <a:solidFill>
                  <a:srgbClr val="010202"/>
                </a:solidFill>
                <a:latin typeface="Times New Roman"/>
                <a:cs typeface="Times New Roman"/>
              </a:rPr>
              <a:t>S, </a:t>
            </a:r>
            <a:r>
              <a:rPr dirty="0" sz="1000" spc="-5">
                <a:solidFill>
                  <a:srgbClr val="010202"/>
                </a:solidFill>
                <a:latin typeface="Times New Roman"/>
                <a:cs typeface="Times New Roman"/>
              </a:rPr>
              <a:t>defined by the equation </a:t>
            </a:r>
            <a:r>
              <a:rPr dirty="0" sz="1000" spc="-5" i="1">
                <a:solidFill>
                  <a:srgbClr val="010202"/>
                </a:solidFill>
                <a:latin typeface="Times New Roman"/>
                <a:cs typeface="Times New Roman"/>
              </a:rPr>
              <a:t>dS</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rev</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of</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a:p>
            <a:pPr marL="266700" marR="132715" indent="-127000">
              <a:lnSpc>
                <a:spcPct val="100000"/>
              </a:lnSpc>
              <a:spcBef>
                <a:spcPts val="375"/>
              </a:spcBef>
              <a:buAutoNum type="arabicPeriod"/>
              <a:tabLst>
                <a:tab pos="287020" algn="l"/>
              </a:tabLst>
            </a:pPr>
            <a:r>
              <a:rPr dirty="0" sz="1000" spc="-5">
                <a:solidFill>
                  <a:srgbClr val="010202"/>
                </a:solidFill>
                <a:latin typeface="Times New Roman"/>
                <a:cs typeface="Times New Roman"/>
              </a:rPr>
              <a:t>The entropy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in an adiabatic enclosure can never decrease; it increases  during an irreversible process and remains constant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gn="just" marL="127000" marR="120650">
              <a:lnSpc>
                <a:spcPct val="100000"/>
              </a:lnSpc>
              <a:spcBef>
                <a:spcPts val="700"/>
              </a:spcBef>
            </a:pPr>
            <a:r>
              <a:rPr dirty="0" sz="1000" spc="-5">
                <a:solidFill>
                  <a:srgbClr val="010202"/>
                </a:solidFill>
                <a:latin typeface="Times New Roman"/>
                <a:cs typeface="Times New Roman"/>
              </a:rPr>
              <a:t>From (2) it is seen that, for an infinitesimal change of state of an adiabatically contained  system,</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71450">
              <a:lnSpc>
                <a:spcPct val="100000"/>
              </a:lnSpc>
            </a:pPr>
            <a:r>
              <a:rPr dirty="0" sz="1000">
                <a:solidFill>
                  <a:srgbClr val="010202"/>
                </a:solidFill>
                <a:latin typeface="Times New Roman"/>
                <a:cs typeface="Times New Roman"/>
              </a:rPr>
              <a:t>(3.9)</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7000" marR="118745" indent="-635">
              <a:lnSpc>
                <a:spcPct val="100000"/>
              </a:lnSpc>
              <a:spcBef>
                <a:spcPts val="5"/>
              </a:spcBef>
            </a:pPr>
            <a:r>
              <a:rPr dirty="0" sz="1000">
                <a:solidFill>
                  <a:srgbClr val="010202"/>
                </a:solidFill>
                <a:latin typeface="Times New Roman"/>
                <a:cs typeface="Times New Roman"/>
              </a:rPr>
              <a:t>i.e., the sum of the incremental changes in entropy of all </a:t>
            </a:r>
            <a:r>
              <a:rPr dirty="0" sz="1000" i="1">
                <a:solidFill>
                  <a:srgbClr val="010202"/>
                </a:solidFill>
                <a:latin typeface="Times New Roman"/>
                <a:cs typeface="Times New Roman"/>
              </a:rPr>
              <a:t>i </a:t>
            </a:r>
            <a:r>
              <a:rPr dirty="0" sz="1000">
                <a:solidFill>
                  <a:srgbClr val="010202"/>
                </a:solidFill>
                <a:latin typeface="Times New Roman"/>
                <a:cs typeface="Times New Roman"/>
              </a:rPr>
              <a:t>parts of the system which are  in thermal contact with each other is zero if the infinitesimal change of state is reversible,  and is greater than zero if the infinitesimal change of state is irreversible. Eq. (3.9) can be  </a:t>
            </a:r>
            <a:r>
              <a:rPr dirty="0" sz="1000" spc="-5">
                <a:solidFill>
                  <a:srgbClr val="010202"/>
                </a:solidFill>
                <a:latin typeface="Times New Roman"/>
                <a:cs typeface="Times New Roman"/>
              </a:rPr>
              <a:t>converted to an equality by</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writing</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07950">
              <a:lnSpc>
                <a:spcPct val="100000"/>
              </a:lnSpc>
            </a:pPr>
            <a:r>
              <a:rPr dirty="0" sz="1000">
                <a:solidFill>
                  <a:srgbClr val="010202"/>
                </a:solidFill>
                <a:latin typeface="Times New Roman"/>
                <a:cs typeface="Times New Roman"/>
              </a:rPr>
              <a:t>(3.10)</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algn="just" marL="127000">
              <a:lnSpc>
                <a:spcPct val="100000"/>
              </a:lnSpc>
            </a:pPr>
            <a:r>
              <a:rPr dirty="0" sz="1000">
                <a:solidFill>
                  <a:srgbClr val="010202"/>
                </a:solidFill>
                <a:latin typeface="Times New Roman"/>
                <a:cs typeface="Times New Roman"/>
              </a:rPr>
              <a:t>where </a:t>
            </a:r>
            <a:r>
              <a:rPr dirty="0" sz="1000" i="1">
                <a:solidFill>
                  <a:srgbClr val="010202"/>
                </a:solidFill>
                <a:latin typeface="Times New Roman"/>
                <a:cs typeface="Times New Roman"/>
              </a:rPr>
              <a:t>dS</a:t>
            </a:r>
            <a:r>
              <a:rPr dirty="0" baseline="-33333" sz="1125">
                <a:solidFill>
                  <a:srgbClr val="010202"/>
                </a:solidFill>
                <a:latin typeface="Times New Roman"/>
                <a:cs typeface="Times New Roman"/>
              </a:rPr>
              <a:t>irr </a:t>
            </a:r>
            <a:r>
              <a:rPr dirty="0" sz="1000" spc="-5">
                <a:solidFill>
                  <a:srgbClr val="010202"/>
                </a:solidFill>
                <a:latin typeface="Times New Roman"/>
                <a:cs typeface="Times New Roman"/>
              </a:rPr>
              <a:t>is the entropy created in the given incremental irreversible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nSpc>
                <a:spcPct val="100000"/>
              </a:lnSpc>
            </a:pPr>
            <a:endParaRPr sz="1500">
              <a:latin typeface="Times New Roman"/>
              <a:cs typeface="Times New Roman"/>
            </a:endParaRPr>
          </a:p>
          <a:p>
            <a:pPr algn="ctr">
              <a:lnSpc>
                <a:spcPct val="100000"/>
              </a:lnSpc>
              <a:spcBef>
                <a:spcPts val="1065"/>
              </a:spcBef>
            </a:pPr>
            <a:r>
              <a:rPr dirty="0" sz="1000" b="1">
                <a:solidFill>
                  <a:srgbClr val="010202"/>
                </a:solidFill>
                <a:latin typeface="Times New Roman"/>
                <a:cs typeface="Times New Roman"/>
              </a:rPr>
              <a:t>3.13 MAXIMUM</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WORK</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126364">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of state from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First Law</a:t>
            </a:r>
            <a:r>
              <a:rPr dirty="0" sz="1000" spc="-4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7" name="object 7"/>
          <p:cNvSpPr/>
          <p:nvPr/>
        </p:nvSpPr>
        <p:spPr>
          <a:xfrm>
            <a:off x="1851025" y="7270902"/>
            <a:ext cx="1362075" cy="17145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55775" y="1919604"/>
            <a:ext cx="1533525" cy="40005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500" y="2522220"/>
            <a:ext cx="125158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from the First</a:t>
            </a:r>
            <a:r>
              <a:rPr dirty="0" sz="1000" spc="-85">
                <a:solidFill>
                  <a:srgbClr val="010202"/>
                </a:solidFill>
                <a:latin typeface="Times New Roman"/>
                <a:cs typeface="Times New Roman"/>
              </a:rPr>
              <a:t> </a:t>
            </a:r>
            <a:r>
              <a:rPr dirty="0" sz="1000" spc="-20">
                <a:solidFill>
                  <a:srgbClr val="010202"/>
                </a:solidFill>
                <a:latin typeface="Times New Roman"/>
                <a:cs typeface="Times New Roman"/>
              </a:rPr>
              <a:t>Law,</a:t>
            </a:r>
            <a:endParaRPr sz="1000">
              <a:latin typeface="Times New Roman"/>
              <a:cs typeface="Times New Roman"/>
            </a:endParaRPr>
          </a:p>
        </p:txBody>
      </p:sp>
      <p:sp>
        <p:nvSpPr>
          <p:cNvPr id="4" name="object 4"/>
          <p:cNvSpPr/>
          <p:nvPr/>
        </p:nvSpPr>
        <p:spPr>
          <a:xfrm>
            <a:off x="1798637" y="2874645"/>
            <a:ext cx="1457325" cy="2000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3277234"/>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6" name="object 6"/>
          <p:cNvSpPr/>
          <p:nvPr/>
        </p:nvSpPr>
        <p:spPr>
          <a:xfrm>
            <a:off x="1608137" y="3629659"/>
            <a:ext cx="1838325" cy="3238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4156075"/>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8" name="object 8"/>
          <p:cNvSpPr/>
          <p:nvPr/>
        </p:nvSpPr>
        <p:spPr>
          <a:xfrm>
            <a:off x="1546225" y="4508500"/>
            <a:ext cx="1962150" cy="15240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4863465"/>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10" name="object 10"/>
          <p:cNvSpPr/>
          <p:nvPr/>
        </p:nvSpPr>
        <p:spPr>
          <a:xfrm>
            <a:off x="1779587" y="5215890"/>
            <a:ext cx="1495425" cy="152400"/>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5333365"/>
            <a:ext cx="4605020" cy="952500"/>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(3.</a:t>
            </a:r>
            <a:r>
              <a:rPr dirty="0" sz="1000" spc="-40">
                <a:solidFill>
                  <a:srgbClr val="010202"/>
                </a:solidFill>
                <a:latin typeface="Times New Roman"/>
                <a:cs typeface="Times New Roman"/>
              </a:rPr>
              <a:t>1</a:t>
            </a:r>
            <a:r>
              <a:rPr dirty="0" sz="1000">
                <a:solidFill>
                  <a:srgbClr val="010202"/>
                </a:solidFill>
                <a:latin typeface="Times New Roman"/>
                <a:cs typeface="Times New Roman"/>
              </a:rPr>
              <a:t>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700" marR="9525">
              <a:lnSpc>
                <a:spcPct val="100000"/>
              </a:lnSpc>
            </a:pPr>
            <a:r>
              <a:rPr dirty="0" sz="1000" spc="-5">
                <a:solidFill>
                  <a:srgbClr val="010202"/>
                </a:solidFill>
                <a:latin typeface="Times New Roman"/>
                <a:cs typeface="Times New Roman"/>
              </a:rPr>
              <a:t>If the temperature remains constant throughout the process (and equal to the temperature  of the reservoir supplying heat to the system), then integration of Eq. </a:t>
            </a:r>
            <a:r>
              <a:rPr dirty="0" sz="1000" spc="-10">
                <a:solidFill>
                  <a:srgbClr val="010202"/>
                </a:solidFill>
                <a:latin typeface="Times New Roman"/>
                <a:cs typeface="Times New Roman"/>
              </a:rPr>
              <a:t>(3.11) </a:t>
            </a:r>
            <a:r>
              <a:rPr dirty="0" sz="1000" spc="-5">
                <a:solidFill>
                  <a:srgbClr val="010202"/>
                </a:solidFill>
                <a:latin typeface="Times New Roman"/>
                <a:cs typeface="Times New Roman"/>
              </a:rPr>
              <a:t>from state </a:t>
            </a:r>
            <a:r>
              <a:rPr dirty="0" sz="1000" i="1">
                <a:solidFill>
                  <a:srgbClr val="010202"/>
                </a:solidFill>
                <a:latin typeface="Times New Roman"/>
                <a:cs typeface="Times New Roman"/>
              </a:rPr>
              <a:t>A  </a:t>
            </a:r>
            <a:r>
              <a:rPr dirty="0" sz="1000">
                <a:solidFill>
                  <a:srgbClr val="010202"/>
                </a:solidFill>
                <a:latin typeface="Times New Roman"/>
                <a:cs typeface="Times New Roman"/>
              </a:rPr>
              <a:t>to state </a:t>
            </a:r>
            <a:r>
              <a:rPr dirty="0" sz="1000" i="1">
                <a:solidFill>
                  <a:srgbClr val="010202"/>
                </a:solidFill>
                <a:latin typeface="Times New Roman"/>
                <a:cs typeface="Times New Roman"/>
              </a:rPr>
              <a:t>B</a:t>
            </a:r>
            <a:r>
              <a:rPr dirty="0" sz="1000" spc="-10" i="1">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12" name="object 12"/>
          <p:cNvSpPr/>
          <p:nvPr/>
        </p:nvSpPr>
        <p:spPr>
          <a:xfrm>
            <a:off x="1670050" y="6460490"/>
            <a:ext cx="1714500" cy="133350"/>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19100" y="6786880"/>
            <a:ext cx="4648200" cy="530225"/>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and</a:t>
            </a:r>
            <a:r>
              <a:rPr dirty="0" sz="1000" spc="125">
                <a:solidFill>
                  <a:srgbClr val="010202"/>
                </a:solidFill>
                <a:latin typeface="Times New Roman"/>
                <a:cs typeface="Times New Roman"/>
              </a:rPr>
              <a:t> </a:t>
            </a:r>
            <a:r>
              <a:rPr dirty="0" sz="1000">
                <a:solidFill>
                  <a:srgbClr val="010202"/>
                </a:solidFill>
                <a:latin typeface="Times New Roman"/>
                <a:cs typeface="Times New Roman"/>
              </a:rPr>
              <a:t>as</a:t>
            </a:r>
            <a:r>
              <a:rPr dirty="0" sz="1000" spc="125">
                <a:solidFill>
                  <a:srgbClr val="010202"/>
                </a:solidFill>
                <a:latin typeface="Times New Roman"/>
                <a:cs typeface="Times New Roman"/>
              </a:rPr>
              <a:t> </a:t>
            </a:r>
            <a:r>
              <a:rPr dirty="0" sz="1000" spc="-5" i="1">
                <a:solidFill>
                  <a:srgbClr val="010202"/>
                </a:solidFill>
                <a:latin typeface="Times New Roman"/>
                <a:cs typeface="Times New Roman"/>
              </a:rPr>
              <a:t>U</a:t>
            </a:r>
            <a:r>
              <a:rPr dirty="0" sz="1000" spc="13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30">
                <a:solidFill>
                  <a:srgbClr val="010202"/>
                </a:solidFill>
                <a:latin typeface="Times New Roman"/>
                <a:cs typeface="Times New Roman"/>
              </a:rPr>
              <a:t> </a:t>
            </a:r>
            <a:r>
              <a:rPr dirty="0" sz="1000" i="1">
                <a:solidFill>
                  <a:srgbClr val="010202"/>
                </a:solidFill>
                <a:latin typeface="Times New Roman"/>
                <a:cs typeface="Times New Roman"/>
              </a:rPr>
              <a:t>S</a:t>
            </a:r>
            <a:r>
              <a:rPr dirty="0" sz="1000" spc="135"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130">
                <a:solidFill>
                  <a:srgbClr val="010202"/>
                </a:solidFill>
                <a:latin typeface="Times New Roman"/>
                <a:cs typeface="Times New Roman"/>
              </a:rPr>
              <a:t> </a:t>
            </a:r>
            <a:r>
              <a:rPr dirty="0" sz="1000">
                <a:solidFill>
                  <a:srgbClr val="010202"/>
                </a:solidFill>
                <a:latin typeface="Times New Roman"/>
                <a:cs typeface="Times New Roman"/>
              </a:rPr>
              <a:t>functions</a:t>
            </a:r>
            <a:r>
              <a:rPr dirty="0" sz="1000" spc="130">
                <a:solidFill>
                  <a:srgbClr val="010202"/>
                </a:solidFill>
                <a:latin typeface="Times New Roman"/>
                <a:cs typeface="Times New Roman"/>
              </a:rPr>
              <a:t> </a:t>
            </a:r>
            <a:r>
              <a:rPr dirty="0" sz="1000">
                <a:solidFill>
                  <a:srgbClr val="010202"/>
                </a:solidFill>
                <a:latin typeface="Times New Roman"/>
                <a:cs typeface="Times New Roman"/>
              </a:rPr>
              <a:t>of</a:t>
            </a:r>
            <a:r>
              <a:rPr dirty="0" sz="1000" spc="130">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13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120">
                <a:solidFill>
                  <a:srgbClr val="010202"/>
                </a:solidFill>
                <a:latin typeface="Times New Roman"/>
                <a:cs typeface="Times New Roman"/>
              </a:rPr>
              <a:t> </a:t>
            </a:r>
            <a:r>
              <a:rPr dirty="0" sz="1000" i="1">
                <a:solidFill>
                  <a:srgbClr val="010202"/>
                </a:solidFill>
                <a:latin typeface="Times New Roman"/>
                <a:cs typeface="Times New Roman"/>
              </a:rPr>
              <a:t>w</a:t>
            </a:r>
            <a:r>
              <a:rPr dirty="0" sz="1000" spc="130" i="1">
                <a:solidFill>
                  <a:srgbClr val="010202"/>
                </a:solidFill>
                <a:latin typeface="Times New Roman"/>
                <a:cs typeface="Times New Roman"/>
              </a:rPr>
              <a:t> </a:t>
            </a:r>
            <a:r>
              <a:rPr dirty="0" sz="1000" spc="-5">
                <a:solidFill>
                  <a:srgbClr val="010202"/>
                </a:solidFill>
                <a:latin typeface="Times New Roman"/>
                <a:cs typeface="Times New Roman"/>
              </a:rPr>
              <a:t>cannot</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be</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greater</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125">
                <a:solidFill>
                  <a:srgbClr val="010202"/>
                </a:solidFill>
                <a:latin typeface="Times New Roman"/>
                <a:cs typeface="Times New Roman"/>
              </a:rPr>
              <a:t> </a:t>
            </a:r>
            <a:r>
              <a:rPr dirty="0" sz="1000">
                <a:solidFill>
                  <a:srgbClr val="010202"/>
                </a:solidFill>
                <a:latin typeface="Times New Roman"/>
                <a:cs typeface="Times New Roman"/>
              </a:rPr>
              <a:t>a</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certain</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amount</a:t>
            </a:r>
            <a:endParaRPr sz="1000">
              <a:latin typeface="Times New Roman"/>
              <a:cs typeface="Times New Roman"/>
            </a:endParaRPr>
          </a:p>
          <a:p>
            <a:pPr marL="38100">
              <a:lnSpc>
                <a:spcPct val="100000"/>
              </a:lnSpc>
            </a:pPr>
            <a:r>
              <a:rPr dirty="0" sz="1000" spc="5" i="1">
                <a:solidFill>
                  <a:srgbClr val="010202"/>
                </a:solidFill>
                <a:latin typeface="Times New Roman"/>
                <a:cs typeface="Times New Roman"/>
              </a:rPr>
              <a:t>w</a:t>
            </a:r>
            <a:r>
              <a:rPr dirty="0" baseline="-33333" sz="1125" spc="7">
                <a:solidFill>
                  <a:srgbClr val="010202"/>
                </a:solidFill>
                <a:latin typeface="Times New Roman"/>
                <a:cs typeface="Times New Roman"/>
              </a:rPr>
              <a:t>max</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work </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which </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is </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obtained </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from </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system </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when </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process </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is </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conducted</a:t>
            </a:r>
            <a:endParaRPr sz="1000">
              <a:latin typeface="Times New Roman"/>
              <a:cs typeface="Times New Roman"/>
            </a:endParaRPr>
          </a:p>
          <a:p>
            <a:pPr marL="38100">
              <a:lnSpc>
                <a:spcPct val="100000"/>
              </a:lnSpc>
              <a:spcBef>
                <a:spcPts val="370"/>
              </a:spcBef>
            </a:pPr>
            <a:r>
              <a:rPr dirty="0" sz="1000" spc="-10">
                <a:solidFill>
                  <a:srgbClr val="010202"/>
                </a:solidFill>
                <a:latin typeface="Times New Roman"/>
                <a:cs typeface="Times New Roman"/>
              </a:rPr>
              <a:t>reversibly,</a:t>
            </a:r>
            <a:r>
              <a:rPr dirty="0" sz="1000" spc="-5">
                <a:solidFill>
                  <a:srgbClr val="010202"/>
                </a:solidFill>
                <a:latin typeface="Times New Roman"/>
                <a:cs typeface="Times New Roman"/>
              </a:rPr>
              <a:t> </a:t>
            </a:r>
            <a:r>
              <a:rPr dirty="0" sz="1000">
                <a:solidFill>
                  <a:srgbClr val="010202"/>
                </a:solidFill>
                <a:latin typeface="Times New Roman"/>
                <a:cs typeface="Times New Roman"/>
              </a:rPr>
              <a:t>i.e.,</a:t>
            </a:r>
            <a:endParaRPr sz="1000">
              <a:latin typeface="Times New Roman"/>
              <a:cs typeface="Times New Roman"/>
            </a:endParaRPr>
          </a:p>
        </p:txBody>
      </p:sp>
      <p:sp>
        <p:nvSpPr>
          <p:cNvPr id="14" name="object 14"/>
          <p:cNvSpPr/>
          <p:nvPr/>
        </p:nvSpPr>
        <p:spPr>
          <a:xfrm>
            <a:off x="1570037" y="7491247"/>
            <a:ext cx="1914525" cy="142875"/>
          </a:xfrm>
          <a:prstGeom prst="rect">
            <a:avLst/>
          </a:prstGeom>
          <a:blipFill>
            <a:blip r:embed="rId8" cstate="print"/>
            <a:stretch>
              <a:fillRect/>
            </a:stretch>
          </a:blipFill>
        </p:spPr>
        <p:txBody>
          <a:bodyPr wrap="square" lIns="0" tIns="0" rIns="0" bIns="0" rtlCol="0"/>
          <a:lstStyle/>
          <a:p/>
        </p:txBody>
      </p:sp>
      <p:sp>
        <p:nvSpPr>
          <p:cNvPr id="15" name="object 15"/>
          <p:cNvSpPr txBox="1"/>
          <p:nvPr/>
        </p:nvSpPr>
        <p:spPr>
          <a:xfrm>
            <a:off x="438741" y="403097"/>
            <a:ext cx="4606925" cy="1342390"/>
          </a:xfrm>
          <a:prstGeom prst="rect">
            <a:avLst/>
          </a:prstGeom>
        </p:spPr>
        <p:txBody>
          <a:bodyPr wrap="square" lIns="0" tIns="12700" rIns="0" bIns="0" rtlCol="0" vert="horz">
            <a:spAutoFit/>
          </a:bodyPr>
          <a:lstStyle/>
          <a:p>
            <a:pPr marL="2461895">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63</a:t>
            </a:r>
            <a:endParaRPr sz="1000">
              <a:latin typeface="Times New Roman"/>
              <a:cs typeface="Times New Roman"/>
            </a:endParaRPr>
          </a:p>
          <a:p>
            <a:pPr algn="just" marL="18415" marR="5080" indent="-6350">
              <a:lnSpc>
                <a:spcPct val="98100"/>
              </a:lnSpc>
              <a:spcBef>
                <a:spcPts val="925"/>
              </a:spcBef>
            </a:pPr>
            <a:r>
              <a:rPr dirty="0" sz="1000" spc="-5">
                <a:solidFill>
                  <a:srgbClr val="010202"/>
                </a:solidFill>
                <a:latin typeface="Times New Roman"/>
                <a:cs typeface="Times New Roman"/>
              </a:rPr>
              <a:t>The First Law gives no indication of the allowed magnitudes of </a:t>
            </a:r>
            <a:r>
              <a:rPr dirty="0" sz="1000" i="1">
                <a:solidFill>
                  <a:srgbClr val="010202"/>
                </a:solidFill>
                <a:latin typeface="Times New Roman"/>
                <a:cs typeface="Times New Roman"/>
              </a:rPr>
              <a:t>q </a:t>
            </a:r>
            <a:r>
              <a:rPr dirty="0" sz="1000">
                <a:solidFill>
                  <a:srgbClr val="010202"/>
                </a:solidFill>
                <a:latin typeface="Times New Roman"/>
                <a:cs typeface="Times New Roman"/>
              </a:rPr>
              <a:t>and </a:t>
            </a:r>
            <a:r>
              <a:rPr dirty="0" sz="1000" i="1">
                <a:solidFill>
                  <a:srgbClr val="010202"/>
                </a:solidFill>
                <a:latin typeface="Times New Roman"/>
                <a:cs typeface="Times New Roman"/>
              </a:rPr>
              <a:t>w </a:t>
            </a:r>
            <a:r>
              <a:rPr dirty="0" sz="1000" spc="-5">
                <a:solidFill>
                  <a:srgbClr val="010202"/>
                </a:solidFill>
                <a:latin typeface="Times New Roman"/>
                <a:cs typeface="Times New Roman"/>
              </a:rPr>
              <a:t>in the given  </a:t>
            </a:r>
            <a:r>
              <a:rPr dirty="0" sz="1000">
                <a:solidFill>
                  <a:srgbClr val="010202"/>
                </a:solidFill>
                <a:latin typeface="Times New Roman"/>
                <a:cs typeface="Times New Roman"/>
              </a:rPr>
              <a:t>process. It has been seen, </a:t>
            </a:r>
            <a:r>
              <a:rPr dirty="0" sz="1000" spc="-10">
                <a:solidFill>
                  <a:srgbClr val="010202"/>
                </a:solidFill>
                <a:latin typeface="Times New Roman"/>
                <a:cs typeface="Times New Roman"/>
              </a:rPr>
              <a:t>however, </a:t>
            </a:r>
            <a:r>
              <a:rPr dirty="0" sz="1000">
                <a:solidFill>
                  <a:srgbClr val="010202"/>
                </a:solidFill>
                <a:latin typeface="Times New Roman"/>
                <a:cs typeface="Times New Roman"/>
              </a:rPr>
              <a:t>in the preceding discussion that, although the val-ues  of </a:t>
            </a:r>
            <a:r>
              <a:rPr dirty="0" sz="1000" i="1">
                <a:solidFill>
                  <a:srgbClr val="010202"/>
                </a:solidFill>
                <a:latin typeface="Times New Roman"/>
                <a:cs typeface="Times New Roman"/>
              </a:rPr>
              <a:t>q </a:t>
            </a:r>
            <a:r>
              <a:rPr dirty="0" sz="1000">
                <a:solidFill>
                  <a:srgbClr val="010202"/>
                </a:solidFill>
                <a:latin typeface="Times New Roman"/>
                <a:cs typeface="Times New Roman"/>
              </a:rPr>
              <a:t>and </a:t>
            </a:r>
            <a:r>
              <a:rPr dirty="0" sz="1000" i="1">
                <a:solidFill>
                  <a:srgbClr val="010202"/>
                </a:solidFill>
                <a:latin typeface="Times New Roman"/>
                <a:cs typeface="Times New Roman"/>
              </a:rPr>
              <a:t>w </a:t>
            </a:r>
            <a:r>
              <a:rPr dirty="0" sz="1000">
                <a:solidFill>
                  <a:srgbClr val="010202"/>
                </a:solidFill>
                <a:latin typeface="Times New Roman"/>
                <a:cs typeface="Times New Roman"/>
              </a:rPr>
              <a:t>can vary depending on the degree of irreversibility of the path taken </a:t>
            </a:r>
            <a:r>
              <a:rPr dirty="0" sz="1000" spc="-5">
                <a:solidFill>
                  <a:srgbClr val="010202"/>
                </a:solidFill>
                <a:latin typeface="Times New Roman"/>
                <a:cs typeface="Times New Roman"/>
              </a:rPr>
              <a:t>between  </a:t>
            </a:r>
            <a:r>
              <a:rPr dirty="0" sz="1000">
                <a:solidFill>
                  <a:srgbClr val="010202"/>
                </a:solidFill>
                <a:latin typeface="Times New Roman"/>
                <a:cs typeface="Times New Roman"/>
              </a:rPr>
              <a:t>the state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the Second Law sets </a:t>
            </a:r>
            <a:r>
              <a:rPr dirty="0" sz="1000">
                <a:solidFill>
                  <a:srgbClr val="010202"/>
                </a:solidFill>
                <a:latin typeface="Times New Roman"/>
                <a:cs typeface="Times New Roman"/>
              </a:rPr>
              <a:t>a </a:t>
            </a:r>
            <a:r>
              <a:rPr dirty="0" sz="1000" spc="-5">
                <a:solidFill>
                  <a:srgbClr val="010202"/>
                </a:solidFill>
                <a:latin typeface="Times New Roman"/>
                <a:cs typeface="Times New Roman"/>
              </a:rPr>
              <a:t>definite limit on the maximum amount of work  which can be obtained from the system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given change of state, and, hence, sets </a:t>
            </a:r>
            <a:r>
              <a:rPr dirty="0" sz="1000">
                <a:solidFill>
                  <a:srgbClr val="010202"/>
                </a:solidFill>
                <a:latin typeface="Times New Roman"/>
                <a:cs typeface="Times New Roman"/>
              </a:rPr>
              <a:t>a  limit on the quantity of heat which the system may absorb.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an infinitesimal change </a:t>
            </a:r>
            <a:r>
              <a:rPr dirty="0" sz="1000" spc="-5">
                <a:solidFill>
                  <a:srgbClr val="010202"/>
                </a:solidFill>
                <a:latin typeface="Times New Roman"/>
                <a:cs typeface="Times New Roman"/>
              </a:rPr>
              <a:t>of  state, Eq. (3.4a) can be written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16" name="object 16"/>
          <p:cNvSpPr txBox="1"/>
          <p:nvPr/>
        </p:nvSpPr>
        <p:spPr>
          <a:xfrm>
            <a:off x="412071" y="7715536"/>
            <a:ext cx="377761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This work </a:t>
            </a:r>
            <a:r>
              <a:rPr dirty="0" sz="1000" spc="5" i="1">
                <a:solidFill>
                  <a:srgbClr val="010202"/>
                </a:solidFill>
                <a:latin typeface="Times New Roman"/>
                <a:cs typeface="Times New Roman"/>
              </a:rPr>
              <a:t>w</a:t>
            </a:r>
            <a:r>
              <a:rPr dirty="0" baseline="-33333" sz="1125" spc="7">
                <a:solidFill>
                  <a:srgbClr val="010202"/>
                </a:solidFill>
                <a:latin typeface="Times New Roman"/>
                <a:cs typeface="Times New Roman"/>
              </a:rPr>
              <a:t>max </a:t>
            </a:r>
            <a:r>
              <a:rPr dirty="0" sz="1000" spc="-5">
                <a:solidFill>
                  <a:srgbClr val="010202"/>
                </a:solidFill>
                <a:latin typeface="Times New Roman"/>
                <a:cs typeface="Times New Roman"/>
              </a:rPr>
              <a:t>corresponds to the absorption of the maximum heat</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272" y="403099"/>
            <a:ext cx="4694555" cy="3397250"/>
          </a:xfrm>
          <a:prstGeom prst="rect">
            <a:avLst/>
          </a:prstGeom>
        </p:spPr>
        <p:txBody>
          <a:bodyPr wrap="square" lIns="0" tIns="12700" rIns="0" bIns="0" rtlCol="0" vert="horz">
            <a:spAutoFit/>
          </a:bodyPr>
          <a:lstStyle/>
          <a:p>
            <a:pPr algn="just" marL="50800">
              <a:lnSpc>
                <a:spcPct val="100000"/>
              </a:lnSpc>
              <a:spcBef>
                <a:spcPts val="100"/>
              </a:spcBef>
            </a:pPr>
            <a:r>
              <a:rPr dirty="0" sz="1000">
                <a:solidFill>
                  <a:srgbClr val="231F20"/>
                </a:solidFill>
                <a:latin typeface="Times New Roman"/>
                <a:cs typeface="Times New Roman"/>
              </a:rPr>
              <a:t>64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50800" marR="60325" indent="127000">
              <a:lnSpc>
                <a:spcPct val="130900"/>
              </a:lnSpc>
              <a:spcBef>
                <a:spcPts val="495"/>
              </a:spcBef>
            </a:pPr>
            <a:r>
              <a:rPr dirty="0" sz="1000" spc="-5">
                <a:solidFill>
                  <a:srgbClr val="010202"/>
                </a:solidFill>
                <a:latin typeface="Times New Roman"/>
                <a:cs typeface="Times New Roman"/>
              </a:rPr>
              <a:t>As </a:t>
            </a:r>
            <a:r>
              <a:rPr dirty="0" sz="1000">
                <a:solidFill>
                  <a:srgbClr val="010202"/>
                </a:solidFill>
                <a:latin typeface="Times New Roman"/>
                <a:cs typeface="Times New Roman"/>
              </a:rPr>
              <a:t>entropy is a state function, then in undergoing any specific change of state from </a:t>
            </a:r>
            <a:r>
              <a:rPr dirty="0" sz="1000" i="1">
                <a:solidFill>
                  <a:srgbClr val="010202"/>
                </a:solidFill>
                <a:latin typeface="Times New Roman"/>
                <a:cs typeface="Times New Roman"/>
              </a:rPr>
              <a:t>A  </a:t>
            </a:r>
            <a:r>
              <a:rPr dirty="0" sz="1000">
                <a:solidFill>
                  <a:srgbClr val="010202"/>
                </a:solidFill>
                <a:latin typeface="Times New Roman"/>
                <a:cs typeface="Times New Roman"/>
              </a:rPr>
              <a:t>to </a:t>
            </a:r>
            <a:r>
              <a:rPr dirty="0" sz="1000" i="1">
                <a:solidFill>
                  <a:srgbClr val="010202"/>
                </a:solidFill>
                <a:latin typeface="Times New Roman"/>
                <a:cs typeface="Times New Roman"/>
              </a:rPr>
              <a:t>B, the change in the entropy of the system is the same whether the process is </a:t>
            </a:r>
            <a:r>
              <a:rPr dirty="0" sz="1000" spc="-5" i="1">
                <a:solidFill>
                  <a:srgbClr val="010202"/>
                </a:solidFill>
                <a:latin typeface="Times New Roman"/>
                <a:cs typeface="Times New Roman"/>
              </a:rPr>
              <a:t>conducted  </a:t>
            </a:r>
            <a:r>
              <a:rPr dirty="0" sz="1000" i="1">
                <a:solidFill>
                  <a:srgbClr val="010202"/>
                </a:solidFill>
                <a:latin typeface="Times New Roman"/>
                <a:cs typeface="Times New Roman"/>
              </a:rPr>
              <a:t>reversibly </a:t>
            </a:r>
            <a:r>
              <a:rPr dirty="0" sz="1000" spc="-5" i="1">
                <a:solidFill>
                  <a:srgbClr val="010202"/>
                </a:solidFill>
                <a:latin typeface="Times New Roman"/>
                <a:cs typeface="Times New Roman"/>
              </a:rPr>
              <a:t>or </a:t>
            </a:r>
            <a:r>
              <a:rPr dirty="0" sz="1000" i="1">
                <a:solidFill>
                  <a:srgbClr val="010202"/>
                </a:solidFill>
                <a:latin typeface="Times New Roman"/>
                <a:cs typeface="Times New Roman"/>
              </a:rPr>
              <a:t>irreversibly. </a:t>
            </a:r>
            <a:r>
              <a:rPr dirty="0" sz="1000">
                <a:solidFill>
                  <a:srgbClr val="010202"/>
                </a:solidFill>
                <a:latin typeface="Times New Roman"/>
                <a:cs typeface="Times New Roman"/>
              </a:rPr>
              <a:t>The above discussion indicates that </a:t>
            </a:r>
            <a:r>
              <a:rPr dirty="0" sz="1000" i="1">
                <a:solidFill>
                  <a:srgbClr val="010202"/>
                </a:solidFill>
                <a:latin typeface="Times New Roman"/>
                <a:cs typeface="Times New Roman"/>
              </a:rPr>
              <a:t>it is the heat effect which is  </a:t>
            </a:r>
            <a:r>
              <a:rPr dirty="0" sz="1000" i="1">
                <a:solidFill>
                  <a:srgbClr val="010202"/>
                </a:solidFill>
                <a:latin typeface="Times New Roman"/>
                <a:cs typeface="Times New Roman"/>
              </a:rPr>
              <a:t>different </a:t>
            </a:r>
            <a:r>
              <a:rPr dirty="0" sz="1000">
                <a:solidFill>
                  <a:srgbClr val="010202"/>
                </a:solidFill>
                <a:latin typeface="Times New Roman"/>
                <a:cs typeface="Times New Roman"/>
              </a:rPr>
              <a:t>in the two cases, i.e., if the process involves the absorption of heat and is  conducted</a:t>
            </a:r>
            <a:r>
              <a:rPr dirty="0" sz="1000" spc="80">
                <a:solidFill>
                  <a:srgbClr val="010202"/>
                </a:solidFill>
                <a:latin typeface="Times New Roman"/>
                <a:cs typeface="Times New Roman"/>
              </a:rPr>
              <a:t> </a:t>
            </a:r>
            <a:r>
              <a:rPr dirty="0" sz="1000">
                <a:solidFill>
                  <a:srgbClr val="010202"/>
                </a:solidFill>
                <a:latin typeface="Times New Roman"/>
                <a:cs typeface="Times New Roman"/>
              </a:rPr>
              <a:t>reversibly,</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heat</a:t>
            </a:r>
            <a:r>
              <a:rPr dirty="0" sz="1000" spc="85">
                <a:solidFill>
                  <a:srgbClr val="010202"/>
                </a:solidFill>
                <a:latin typeface="Times New Roman"/>
                <a:cs typeface="Times New Roman"/>
              </a:rPr>
              <a:t> </a:t>
            </a:r>
            <a:r>
              <a:rPr dirty="0" sz="1000">
                <a:solidFill>
                  <a:srgbClr val="010202"/>
                </a:solidFill>
                <a:latin typeface="Times New Roman"/>
                <a:cs typeface="Times New Roman"/>
              </a:rPr>
              <a:t>absorbed,</a:t>
            </a:r>
            <a:r>
              <a:rPr dirty="0" sz="1000" spc="85">
                <a:solidFill>
                  <a:srgbClr val="010202"/>
                </a:solidFill>
                <a:latin typeface="Times New Roman"/>
                <a:cs typeface="Times New Roman"/>
              </a:rPr>
              <a:t> </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rev</a:t>
            </a:r>
            <a:r>
              <a:rPr dirty="0" sz="1000" spc="5">
                <a:solidFill>
                  <a:srgbClr val="010202"/>
                </a:solidFill>
                <a:latin typeface="Times New Roman"/>
                <a:cs typeface="Times New Roman"/>
              </a:rPr>
              <a:t>,</a:t>
            </a:r>
            <a:r>
              <a:rPr dirty="0" sz="1000" spc="85">
                <a:solidFill>
                  <a:srgbClr val="010202"/>
                </a:solidFill>
                <a:latin typeface="Times New Roman"/>
                <a:cs typeface="Times New Roman"/>
              </a:rPr>
              <a:t> </a:t>
            </a:r>
            <a:r>
              <a:rPr dirty="0" sz="1000">
                <a:solidFill>
                  <a:srgbClr val="010202"/>
                </a:solidFill>
                <a:latin typeface="Times New Roman"/>
                <a:cs typeface="Times New Roman"/>
              </a:rPr>
              <a:t>is</a:t>
            </a:r>
            <a:r>
              <a:rPr dirty="0" sz="1000" spc="85">
                <a:solidFill>
                  <a:srgbClr val="010202"/>
                </a:solidFill>
                <a:latin typeface="Times New Roman"/>
                <a:cs typeface="Times New Roman"/>
              </a:rPr>
              <a:t> </a:t>
            </a:r>
            <a:r>
              <a:rPr dirty="0" sz="1000">
                <a:solidFill>
                  <a:srgbClr val="010202"/>
                </a:solidFill>
                <a:latin typeface="Times New Roman"/>
                <a:cs typeface="Times New Roman"/>
              </a:rPr>
              <a:t>greater</a:t>
            </a:r>
            <a:r>
              <a:rPr dirty="0" sz="1000" spc="80">
                <a:solidFill>
                  <a:srgbClr val="010202"/>
                </a:solidFill>
                <a:latin typeface="Times New Roman"/>
                <a:cs typeface="Times New Roman"/>
              </a:rPr>
              <a:t> </a:t>
            </a:r>
            <a:r>
              <a:rPr dirty="0" sz="1000">
                <a:solidFill>
                  <a:srgbClr val="010202"/>
                </a:solidFill>
                <a:latin typeface="Times New Roman"/>
                <a:cs typeface="Times New Roman"/>
              </a:rPr>
              <a:t>than</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heat</a:t>
            </a:r>
            <a:r>
              <a:rPr dirty="0" sz="1000" spc="8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would</a:t>
            </a:r>
            <a:endParaRPr sz="1000">
              <a:latin typeface="Times New Roman"/>
              <a:cs typeface="Times New Roman"/>
            </a:endParaRPr>
          </a:p>
          <a:p>
            <a:pPr algn="just" marL="50800" marR="62865">
              <a:lnSpc>
                <a:spcPct val="100000"/>
              </a:lnSpc>
              <a:spcBef>
                <a:spcPts val="370"/>
              </a:spcBef>
            </a:pPr>
            <a:r>
              <a:rPr dirty="0" sz="1000">
                <a:solidFill>
                  <a:srgbClr val="010202"/>
                </a:solidFill>
                <a:latin typeface="Times New Roman"/>
                <a:cs typeface="Times New Roman"/>
              </a:rPr>
              <a:t>have been absorbed if the process had been conducted irreversibly. </a:t>
            </a:r>
            <a:r>
              <a:rPr dirty="0" sz="1000" spc="-5">
                <a:solidFill>
                  <a:srgbClr val="010202"/>
                </a:solidFill>
                <a:latin typeface="Times New Roman"/>
                <a:cs typeface="Times New Roman"/>
              </a:rPr>
              <a:t>As </a:t>
            </a:r>
            <a:r>
              <a:rPr dirty="0" sz="1000">
                <a:solidFill>
                  <a:srgbClr val="010202"/>
                </a:solidFill>
                <a:latin typeface="Times New Roman"/>
                <a:cs typeface="Times New Roman"/>
              </a:rPr>
              <a:t>has been seen  when 1 mole of an ideal gas is isothermally and reversibly expanded from state </a:t>
            </a:r>
            <a:r>
              <a:rPr dirty="0" sz="1000" i="1">
                <a:solidFill>
                  <a:srgbClr val="010202"/>
                </a:solidFill>
                <a:latin typeface="Times New Roman"/>
                <a:cs typeface="Times New Roman"/>
              </a:rPr>
              <a:t>A </a:t>
            </a:r>
            <a:r>
              <a:rPr dirty="0" sz="1000">
                <a:solidFill>
                  <a:srgbClr val="010202"/>
                </a:solidFill>
                <a:latin typeface="Times New Roman"/>
                <a:cs typeface="Times New Roman"/>
              </a:rPr>
              <a:t>to state  </a:t>
            </a:r>
            <a:r>
              <a:rPr dirty="0" sz="1000" i="1">
                <a:solidFill>
                  <a:srgbClr val="010202"/>
                </a:solidFill>
                <a:latin typeface="Times New Roman"/>
                <a:cs typeface="Times New Roman"/>
              </a:rPr>
              <a:t>B, </a:t>
            </a:r>
            <a:r>
              <a:rPr dirty="0" sz="1000">
                <a:solidFill>
                  <a:srgbClr val="010202"/>
                </a:solidFill>
                <a:latin typeface="Times New Roman"/>
                <a:cs typeface="Times New Roman"/>
              </a:rPr>
              <a:t>heat </a:t>
            </a:r>
            <a:r>
              <a:rPr dirty="0" sz="1000" i="1">
                <a:solidFill>
                  <a:srgbClr val="010202"/>
                </a:solidFill>
                <a:latin typeface="Times New Roman"/>
                <a:cs typeface="Times New Roman"/>
              </a:rPr>
              <a:t>q = RT </a:t>
            </a:r>
            <a:r>
              <a:rPr dirty="0" sz="1000">
                <a:solidFill>
                  <a:srgbClr val="010202"/>
                </a:solidFill>
                <a:latin typeface="Times New Roman"/>
                <a:cs typeface="Times New Roman"/>
              </a:rPr>
              <a:t>ln </a:t>
            </a:r>
            <a:r>
              <a:rPr dirty="0" sz="1000" i="1">
                <a:solidFill>
                  <a:srgbClr val="010202"/>
                </a:solidFill>
                <a:latin typeface="Times New Roman"/>
                <a:cs typeface="Times New Roman"/>
              </a:rPr>
              <a:t>(V</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/V</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 </a:t>
            </a:r>
            <a:r>
              <a:rPr dirty="0" sz="1000">
                <a:solidFill>
                  <a:srgbClr val="010202"/>
                </a:solidFill>
                <a:latin typeface="Times New Roman"/>
                <a:cs typeface="Times New Roman"/>
              </a:rPr>
              <a:t>is reversibly transferred from the heat reservoir to the gas,</a:t>
            </a:r>
            <a:r>
              <a:rPr dirty="0" sz="1000" spc="-7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algn="just" marL="50800" marR="60960">
              <a:lnSpc>
                <a:spcPct val="130900"/>
              </a:lnSpc>
            </a:pPr>
            <a:r>
              <a:rPr dirty="0" sz="1000">
                <a:solidFill>
                  <a:srgbClr val="010202"/>
                </a:solidFill>
                <a:latin typeface="Times New Roman"/>
                <a:cs typeface="Times New Roman"/>
              </a:rPr>
              <a:t>the increase in the entropy of the gas, </a:t>
            </a:r>
            <a:r>
              <a:rPr dirty="0" sz="1000" spc="30" i="1">
                <a:solidFill>
                  <a:srgbClr val="010202"/>
                </a:solidFill>
                <a:latin typeface="Times New Roman"/>
                <a:cs typeface="Times New Roman"/>
              </a:rPr>
              <a:t>S</a:t>
            </a:r>
            <a:r>
              <a:rPr dirty="0" baseline="-33333" sz="1125" spc="44" i="1">
                <a:solidFill>
                  <a:srgbClr val="010202"/>
                </a:solidFill>
                <a:latin typeface="Times New Roman"/>
                <a:cs typeface="Times New Roman"/>
              </a:rPr>
              <a:t>B</a:t>
            </a:r>
            <a:r>
              <a:rPr dirty="0" sz="1000" spc="30" i="1">
                <a:solidFill>
                  <a:srgbClr val="010202"/>
                </a:solidFill>
                <a:latin typeface="Times New Roman"/>
                <a:cs typeface="Times New Roman"/>
              </a:rPr>
              <a:t>–S</a:t>
            </a:r>
            <a:r>
              <a:rPr dirty="0" baseline="-33333" sz="1125" spc="44" i="1">
                <a:solidFill>
                  <a:srgbClr val="010202"/>
                </a:solidFill>
                <a:latin typeface="Times New Roman"/>
                <a:cs typeface="Times New Roman"/>
              </a:rPr>
              <a:t>A</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equals </a:t>
            </a:r>
            <a:r>
              <a:rPr dirty="0" sz="1000" i="1">
                <a:solidFill>
                  <a:srgbClr val="010202"/>
                </a:solidFill>
                <a:latin typeface="Times New Roman"/>
                <a:cs typeface="Times New Roman"/>
              </a:rPr>
              <a:t>R </a:t>
            </a:r>
            <a:r>
              <a:rPr dirty="0" sz="1000">
                <a:solidFill>
                  <a:srgbClr val="010202"/>
                </a:solidFill>
                <a:latin typeface="Times New Roman"/>
                <a:cs typeface="Times New Roman"/>
              </a:rPr>
              <a:t>ln </a:t>
            </a:r>
            <a:r>
              <a:rPr dirty="0" sz="1000" i="1">
                <a:solidFill>
                  <a:srgbClr val="010202"/>
                </a:solidFill>
                <a:latin typeface="Times New Roman"/>
                <a:cs typeface="Times New Roman"/>
              </a:rPr>
              <a:t>(V</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/V</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 </a:t>
            </a:r>
            <a:r>
              <a:rPr dirty="0" sz="1000">
                <a:solidFill>
                  <a:srgbClr val="010202"/>
                </a:solidFill>
                <a:latin typeface="Times New Roman"/>
                <a:cs typeface="Times New Roman"/>
              </a:rPr>
              <a:t>The entropy of the </a:t>
            </a:r>
            <a:r>
              <a:rPr dirty="0" sz="1000" spc="-5">
                <a:solidFill>
                  <a:srgbClr val="010202"/>
                </a:solidFill>
                <a:latin typeface="Times New Roman"/>
                <a:cs typeface="Times New Roman"/>
              </a:rPr>
              <a:t>heat  </a:t>
            </a:r>
            <a:r>
              <a:rPr dirty="0" sz="1000">
                <a:solidFill>
                  <a:srgbClr val="010202"/>
                </a:solidFill>
                <a:latin typeface="Times New Roman"/>
                <a:cs typeface="Times New Roman"/>
              </a:rPr>
              <a:t>reservoir decreases by an equal amount and entropy is not created, i.e., 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=0.</a:t>
            </a:r>
            <a:r>
              <a:rPr dirty="0" sz="1000" spc="-95">
                <a:solidFill>
                  <a:srgbClr val="010202"/>
                </a:solidFill>
                <a:latin typeface="Times New Roman"/>
                <a:cs typeface="Times New Roman"/>
              </a:rPr>
              <a:t> </a:t>
            </a:r>
            <a:r>
              <a:rPr dirty="0" sz="1000">
                <a:solidFill>
                  <a:srgbClr val="010202"/>
                </a:solidFill>
                <a:latin typeface="Times New Roman"/>
                <a:cs typeface="Times New Roman"/>
              </a:rPr>
              <a:t>However,  if</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mole</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a:solidFill>
                  <a:srgbClr val="010202"/>
                </a:solidFill>
                <a:latin typeface="Times New Roman"/>
                <a:cs typeface="Times New Roman"/>
              </a:rPr>
              <a:t>gas</a:t>
            </a:r>
            <a:r>
              <a:rPr dirty="0" sz="1000" spc="90">
                <a:solidFill>
                  <a:srgbClr val="010202"/>
                </a:solidFill>
                <a:latin typeface="Times New Roman"/>
                <a:cs typeface="Times New Roman"/>
              </a:rPr>
              <a:t> </a:t>
            </a:r>
            <a:r>
              <a:rPr dirty="0" sz="1000">
                <a:solidFill>
                  <a:srgbClr val="010202"/>
                </a:solidFill>
                <a:latin typeface="Times New Roman"/>
                <a:cs typeface="Times New Roman"/>
              </a:rPr>
              <a:t>is</a:t>
            </a:r>
            <a:r>
              <a:rPr dirty="0" sz="1000" spc="95">
                <a:solidFill>
                  <a:srgbClr val="010202"/>
                </a:solidFill>
                <a:latin typeface="Times New Roman"/>
                <a:cs typeface="Times New Roman"/>
              </a:rPr>
              <a:t> </a:t>
            </a:r>
            <a:r>
              <a:rPr dirty="0" sz="1000">
                <a:solidFill>
                  <a:srgbClr val="010202"/>
                </a:solidFill>
                <a:latin typeface="Times New Roman"/>
                <a:cs typeface="Times New Roman"/>
              </a:rPr>
              <a:t>allowed</a:t>
            </a:r>
            <a:r>
              <a:rPr dirty="0" sz="1000" spc="95">
                <a:solidFill>
                  <a:srgbClr val="010202"/>
                </a:solidFill>
                <a:latin typeface="Times New Roman"/>
                <a:cs typeface="Times New Roman"/>
              </a:rPr>
              <a:t> </a:t>
            </a:r>
            <a:r>
              <a:rPr dirty="0" sz="1000">
                <a:solidFill>
                  <a:srgbClr val="010202"/>
                </a:solidFill>
                <a:latin typeface="Times New Roman"/>
                <a:cs typeface="Times New Roman"/>
              </a:rPr>
              <a:t>to</a:t>
            </a:r>
            <a:r>
              <a:rPr dirty="0" sz="1000" spc="95">
                <a:solidFill>
                  <a:srgbClr val="010202"/>
                </a:solidFill>
                <a:latin typeface="Times New Roman"/>
                <a:cs typeface="Times New Roman"/>
              </a:rPr>
              <a:t> </a:t>
            </a:r>
            <a:r>
              <a:rPr dirty="0" sz="1000">
                <a:solidFill>
                  <a:srgbClr val="010202"/>
                </a:solidFill>
                <a:latin typeface="Times New Roman"/>
                <a:cs typeface="Times New Roman"/>
              </a:rPr>
              <a:t>expand</a:t>
            </a:r>
            <a:r>
              <a:rPr dirty="0" sz="1000" spc="95">
                <a:solidFill>
                  <a:srgbClr val="010202"/>
                </a:solidFill>
                <a:latin typeface="Times New Roman"/>
                <a:cs typeface="Times New Roman"/>
              </a:rPr>
              <a:t> </a:t>
            </a:r>
            <a:r>
              <a:rPr dirty="0" sz="1000">
                <a:solidFill>
                  <a:srgbClr val="010202"/>
                </a:solidFill>
                <a:latin typeface="Times New Roman"/>
                <a:cs typeface="Times New Roman"/>
              </a:rPr>
              <a:t>freely</a:t>
            </a:r>
            <a:r>
              <a:rPr dirty="0" sz="1000" spc="95">
                <a:solidFill>
                  <a:srgbClr val="010202"/>
                </a:solidFill>
                <a:latin typeface="Times New Roman"/>
                <a:cs typeface="Times New Roman"/>
              </a:rPr>
              <a:t> </a:t>
            </a:r>
            <a:r>
              <a:rPr dirty="0" sz="1000">
                <a:solidFill>
                  <a:srgbClr val="010202"/>
                </a:solidFill>
                <a:latin typeface="Times New Roman"/>
                <a:cs typeface="Times New Roman"/>
              </a:rPr>
              <a:t>from</a:t>
            </a:r>
            <a:r>
              <a:rPr dirty="0" sz="1000" spc="9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a:t>
            </a:r>
            <a:r>
              <a:rPr dirty="0" baseline="-33333" sz="1125" spc="240" i="1">
                <a:solidFill>
                  <a:srgbClr val="010202"/>
                </a:solidFill>
                <a:latin typeface="Times New Roman"/>
                <a:cs typeface="Times New Roman"/>
              </a:rPr>
              <a:t> </a:t>
            </a:r>
            <a:r>
              <a:rPr dirty="0" sz="1000">
                <a:solidFill>
                  <a:srgbClr val="010202"/>
                </a:solidFill>
                <a:latin typeface="Times New Roman"/>
                <a:cs typeface="Times New Roman"/>
              </a:rPr>
              <a:t>to</a:t>
            </a:r>
            <a:r>
              <a:rPr dirty="0" sz="1000" spc="9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B</a:t>
            </a:r>
            <a:r>
              <a:rPr dirty="0" baseline="-33333" sz="1125" spc="232" i="1">
                <a:solidFill>
                  <a:srgbClr val="010202"/>
                </a:solidFill>
                <a:latin typeface="Times New Roman"/>
                <a:cs typeface="Times New Roman"/>
              </a:rPr>
              <a:t> </a:t>
            </a:r>
            <a:r>
              <a:rPr dirty="0" sz="1000">
                <a:solidFill>
                  <a:srgbClr val="010202"/>
                </a:solidFill>
                <a:latin typeface="Times New Roman"/>
                <a:cs typeface="Times New Roman"/>
              </a:rPr>
              <a:t>(as</a:t>
            </a:r>
            <a:r>
              <a:rPr dirty="0" sz="1000" spc="95">
                <a:solidFill>
                  <a:srgbClr val="010202"/>
                </a:solidFill>
                <a:latin typeface="Times New Roman"/>
                <a:cs typeface="Times New Roman"/>
              </a:rPr>
              <a:t> </a:t>
            </a:r>
            <a:r>
              <a:rPr dirty="0" sz="1000">
                <a:solidFill>
                  <a:srgbClr val="010202"/>
                </a:solidFill>
                <a:latin typeface="Times New Roman"/>
                <a:cs typeface="Times New Roman"/>
              </a:rPr>
              <a:t>in</a:t>
            </a:r>
            <a:r>
              <a:rPr dirty="0" sz="1000" spc="95">
                <a:solidFill>
                  <a:srgbClr val="010202"/>
                </a:solidFill>
                <a:latin typeface="Times New Roman"/>
                <a:cs typeface="Times New Roman"/>
              </a:rPr>
              <a:t> </a:t>
            </a:r>
            <a:r>
              <a:rPr dirty="0" sz="1000">
                <a:solidFill>
                  <a:srgbClr val="010202"/>
                </a:solidFill>
                <a:latin typeface="Times New Roman"/>
                <a:cs typeface="Times New Roman"/>
              </a:rPr>
              <a:t>Joule’s</a:t>
            </a:r>
            <a:r>
              <a:rPr dirty="0" sz="1000" spc="95">
                <a:solidFill>
                  <a:srgbClr val="010202"/>
                </a:solidFill>
                <a:latin typeface="Times New Roman"/>
                <a:cs typeface="Times New Roman"/>
              </a:rPr>
              <a:t> </a:t>
            </a:r>
            <a:r>
              <a:rPr dirty="0" sz="1000">
                <a:solidFill>
                  <a:srgbClr val="010202"/>
                </a:solidFill>
                <a:latin typeface="Times New Roman"/>
                <a:cs typeface="Times New Roman"/>
              </a:rPr>
              <a:t>experiment</a:t>
            </a:r>
            <a:endParaRPr sz="1000">
              <a:latin typeface="Times New Roman"/>
              <a:cs typeface="Times New Roman"/>
            </a:endParaRPr>
          </a:p>
          <a:p>
            <a:pPr algn="just" marL="50800" marR="64135">
              <a:lnSpc>
                <a:spcPct val="100000"/>
              </a:lnSpc>
              <a:spcBef>
                <a:spcPts val="370"/>
              </a:spcBef>
            </a:pPr>
            <a:r>
              <a:rPr dirty="0" sz="1000">
                <a:solidFill>
                  <a:srgbClr val="010202"/>
                </a:solidFill>
                <a:latin typeface="Times New Roman"/>
                <a:cs typeface="Times New Roman"/>
              </a:rPr>
              <a:t>discussed in Sec. 2.6) then, as the gas performs no work, no heat is transferred from</a:t>
            </a:r>
            <a:r>
              <a:rPr dirty="0" sz="1000" spc="150">
                <a:solidFill>
                  <a:srgbClr val="010202"/>
                </a:solidFill>
                <a:latin typeface="Times New Roman"/>
                <a:cs typeface="Times New Roman"/>
              </a:rPr>
              <a:t> </a:t>
            </a:r>
            <a:r>
              <a:rPr dirty="0" sz="1000">
                <a:solidFill>
                  <a:srgbClr val="010202"/>
                </a:solidFill>
                <a:latin typeface="Times New Roman"/>
                <a:cs typeface="Times New Roman"/>
              </a:rPr>
              <a:t>the  reservoir to the gas, and there is no change in the entropy of the reservoir. </a:t>
            </a:r>
            <a:r>
              <a:rPr dirty="0" sz="1000" spc="-5">
                <a:solidFill>
                  <a:srgbClr val="010202"/>
                </a:solidFill>
                <a:latin typeface="Times New Roman"/>
                <a:cs typeface="Times New Roman"/>
              </a:rPr>
              <a:t>As </a:t>
            </a:r>
            <a:r>
              <a:rPr dirty="0" sz="1000">
                <a:solidFill>
                  <a:srgbClr val="010202"/>
                </a:solidFill>
                <a:latin typeface="Times New Roman"/>
                <a:cs typeface="Times New Roman"/>
              </a:rPr>
              <a:t>entropy is a  state function,  the  value  of  </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is independent of  the  process  path,  and  hence</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50800" indent="-635">
              <a:lnSpc>
                <a:spcPct val="100000"/>
              </a:lnSpc>
              <a:spcBef>
                <a:spcPts val="375"/>
              </a:spcBef>
            </a:pPr>
            <a:r>
              <a:rPr dirty="0" sz="1000">
                <a:solidFill>
                  <a:srgbClr val="010202"/>
                </a:solidFill>
                <a:latin typeface="Times New Roman"/>
                <a:cs typeface="Times New Roman"/>
              </a:rPr>
              <a:t>entropy</a:t>
            </a:r>
            <a:r>
              <a:rPr dirty="0" sz="1000" spc="70">
                <a:solidFill>
                  <a:srgbClr val="010202"/>
                </a:solidFill>
                <a:latin typeface="Times New Roman"/>
                <a:cs typeface="Times New Roman"/>
              </a:rPr>
              <a:t> </a:t>
            </a:r>
            <a:r>
              <a:rPr dirty="0" sz="1000">
                <a:solidFill>
                  <a:srgbClr val="010202"/>
                </a:solidFill>
                <a:latin typeface="Times New Roman"/>
                <a:cs typeface="Times New Roman"/>
              </a:rPr>
              <a:t>created,</a:t>
            </a:r>
            <a:r>
              <a:rPr dirty="0" sz="1000" spc="7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a:t>
            </a:r>
            <a:r>
              <a:rPr dirty="0" sz="1000" spc="75">
                <a:solidFill>
                  <a:srgbClr val="010202"/>
                </a:solidFill>
                <a:latin typeface="Times New Roman"/>
                <a:cs typeface="Times New Roman"/>
              </a:rPr>
              <a:t> </a:t>
            </a:r>
            <a:r>
              <a:rPr dirty="0" sz="1000">
                <a:solidFill>
                  <a:srgbClr val="010202"/>
                </a:solidFill>
                <a:latin typeface="Times New Roman"/>
                <a:cs typeface="Times New Roman"/>
              </a:rPr>
              <a:t>equals</a:t>
            </a:r>
            <a:r>
              <a:rPr dirty="0" sz="1000" spc="70">
                <a:solidFill>
                  <a:srgbClr val="010202"/>
                </a:solidFill>
                <a:latin typeface="Times New Roman"/>
                <a:cs typeface="Times New Roman"/>
              </a:rPr>
              <a:t> </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R</a:t>
            </a:r>
            <a:r>
              <a:rPr dirty="0" sz="1000" spc="75" i="1">
                <a:solidFill>
                  <a:srgbClr val="010202"/>
                </a:solidFill>
                <a:latin typeface="Times New Roman"/>
                <a:cs typeface="Times New Roman"/>
              </a:rPr>
              <a:t> </a:t>
            </a:r>
            <a:r>
              <a:rPr dirty="0" sz="1000">
                <a:solidFill>
                  <a:srgbClr val="010202"/>
                </a:solidFill>
                <a:latin typeface="Times New Roman"/>
                <a:cs typeface="Times New Roman"/>
              </a:rPr>
              <a:t>ln</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(V</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/V</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a:t>
            </a:r>
            <a:r>
              <a:rPr dirty="0" sz="1000">
                <a:solidFill>
                  <a:srgbClr val="010202"/>
                </a:solidFill>
                <a:latin typeface="Times New Roman"/>
                <a:cs typeface="Times New Roman"/>
              </a:rPr>
              <a:t>.</a:t>
            </a:r>
            <a:r>
              <a:rPr dirty="0" sz="1000" spc="70">
                <a:solidFill>
                  <a:srgbClr val="010202"/>
                </a:solidFill>
                <a:latin typeface="Times New Roman"/>
                <a:cs typeface="Times New Roman"/>
              </a:rPr>
              <a:t> </a:t>
            </a:r>
            <a:r>
              <a:rPr dirty="0" sz="1000">
                <a:solidFill>
                  <a:srgbClr val="010202"/>
                </a:solidFill>
                <a:latin typeface="Times New Roman"/>
                <a:cs typeface="Times New Roman"/>
              </a:rPr>
              <a:t>This</a:t>
            </a:r>
            <a:r>
              <a:rPr dirty="0" sz="1000" spc="75">
                <a:solidFill>
                  <a:srgbClr val="010202"/>
                </a:solidFill>
                <a:latin typeface="Times New Roman"/>
                <a:cs typeface="Times New Roman"/>
              </a:rPr>
              <a:t> </a:t>
            </a:r>
            <a:r>
              <a:rPr dirty="0" sz="1000">
                <a:solidFill>
                  <a:srgbClr val="010202"/>
                </a:solidFill>
                <a:latin typeface="Times New Roman"/>
                <a:cs typeface="Times New Roman"/>
              </a:rPr>
              <a:t>entropy</a:t>
            </a:r>
            <a:r>
              <a:rPr dirty="0" sz="1000" spc="75">
                <a:solidFill>
                  <a:srgbClr val="010202"/>
                </a:solidFill>
                <a:latin typeface="Times New Roman"/>
                <a:cs typeface="Times New Roman"/>
              </a:rPr>
              <a:t> </a:t>
            </a:r>
            <a:r>
              <a:rPr dirty="0" sz="1000">
                <a:solidFill>
                  <a:srgbClr val="010202"/>
                </a:solidFill>
                <a:latin typeface="Times New Roman"/>
                <a:cs typeface="Times New Roman"/>
              </a:rPr>
              <a:t>is</a:t>
            </a:r>
            <a:r>
              <a:rPr dirty="0" sz="1000" spc="75">
                <a:solidFill>
                  <a:srgbClr val="010202"/>
                </a:solidFill>
                <a:latin typeface="Times New Roman"/>
                <a:cs typeface="Times New Roman"/>
              </a:rPr>
              <a:t> </a:t>
            </a:r>
            <a:r>
              <a:rPr dirty="0" sz="1000">
                <a:solidFill>
                  <a:srgbClr val="010202"/>
                </a:solidFill>
                <a:latin typeface="Times New Roman"/>
                <a:cs typeface="Times New Roman"/>
              </a:rPr>
              <a:t>created</a:t>
            </a:r>
            <a:r>
              <a:rPr dirty="0" sz="1000" spc="70">
                <a:solidFill>
                  <a:srgbClr val="010202"/>
                </a:solidFill>
                <a:latin typeface="Times New Roman"/>
                <a:cs typeface="Times New Roman"/>
              </a:rPr>
              <a:t> </a:t>
            </a:r>
            <a:r>
              <a:rPr dirty="0" sz="1000">
                <a:solidFill>
                  <a:srgbClr val="010202"/>
                </a:solidFill>
                <a:latin typeface="Times New Roman"/>
                <a:cs typeface="Times New Roman"/>
              </a:rPr>
              <a:t>as</a:t>
            </a:r>
            <a:r>
              <a:rPr dirty="0" sz="1000" spc="75">
                <a:solidFill>
                  <a:srgbClr val="010202"/>
                </a:solidFill>
                <a:latin typeface="Times New Roman"/>
                <a:cs typeface="Times New Roman"/>
              </a:rPr>
              <a:t> </a:t>
            </a:r>
            <a:r>
              <a:rPr dirty="0" sz="1000">
                <a:solidFill>
                  <a:srgbClr val="010202"/>
                </a:solidFill>
                <a:latin typeface="Times New Roman"/>
                <a:cs typeface="Times New Roman"/>
              </a:rPr>
              <a:t>a</a:t>
            </a:r>
            <a:r>
              <a:rPr dirty="0" sz="1000" spc="75">
                <a:solidFill>
                  <a:srgbClr val="010202"/>
                </a:solidFill>
                <a:latin typeface="Times New Roman"/>
                <a:cs typeface="Times New Roman"/>
              </a:rPr>
              <a:t> </a:t>
            </a:r>
            <a:r>
              <a:rPr dirty="0" sz="1000">
                <a:solidFill>
                  <a:srgbClr val="010202"/>
                </a:solidFill>
                <a:latin typeface="Times New Roman"/>
                <a:cs typeface="Times New Roman"/>
              </a:rPr>
              <a:t>result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the degradation of the work which would have been performed by the gas had</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expansion not been carried out against a zero pressure. This degraded</a:t>
            </a:r>
            <a:r>
              <a:rPr dirty="0" sz="1000" spc="-35">
                <a:solidFill>
                  <a:srgbClr val="010202"/>
                </a:solidFill>
                <a:latin typeface="Times New Roman"/>
                <a:cs typeface="Times New Roman"/>
              </a:rPr>
              <a:t> </a:t>
            </a:r>
            <a:r>
              <a:rPr dirty="0" sz="1000">
                <a:solidFill>
                  <a:srgbClr val="010202"/>
                </a:solidFill>
                <a:latin typeface="Times New Roman"/>
                <a:cs typeface="Times New Roman"/>
              </a:rPr>
              <a:t>work</a:t>
            </a:r>
            <a:endParaRPr sz="1000">
              <a:latin typeface="Times New Roman"/>
              <a:cs typeface="Times New Roman"/>
            </a:endParaRPr>
          </a:p>
        </p:txBody>
      </p:sp>
      <p:sp>
        <p:nvSpPr>
          <p:cNvPr id="3" name="object 3"/>
          <p:cNvSpPr/>
          <p:nvPr/>
        </p:nvSpPr>
        <p:spPr>
          <a:xfrm>
            <a:off x="2089150" y="3995420"/>
            <a:ext cx="876300" cy="7620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93700" y="4959984"/>
            <a:ext cx="4700270" cy="2871470"/>
          </a:xfrm>
          <a:prstGeom prst="rect">
            <a:avLst/>
          </a:prstGeom>
        </p:spPr>
        <p:txBody>
          <a:bodyPr wrap="square" lIns="0" tIns="12700" rIns="0" bIns="0" rtlCol="0" vert="horz">
            <a:spAutoFit/>
          </a:bodyPr>
          <a:lstStyle/>
          <a:p>
            <a:pPr algn="just" marL="63500" marR="55880">
              <a:lnSpc>
                <a:spcPct val="100000"/>
              </a:lnSpc>
              <a:spcBef>
                <a:spcPts val="100"/>
              </a:spcBef>
            </a:pPr>
            <a:r>
              <a:rPr dirty="0" sz="1000" spc="-5">
                <a:solidFill>
                  <a:srgbClr val="010202"/>
                </a:solidFill>
                <a:latin typeface="Times New Roman"/>
                <a:cs typeface="Times New Roman"/>
              </a:rPr>
              <a:t>Thus the free expansion represents the limit of irreversibility at which all of the  </a:t>
            </a:r>
            <a:r>
              <a:rPr dirty="0" sz="1000">
                <a:solidFill>
                  <a:srgbClr val="010202"/>
                </a:solidFill>
                <a:latin typeface="Times New Roman"/>
                <a:cs typeface="Times New Roman"/>
              </a:rPr>
              <a:t>“potential” work is degraded to heat. The degraded heat appearing in the gas accounts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the increase in the entropy of the gas. Thus, for the isothermal expansion of 1 mole </a:t>
            </a:r>
            <a:r>
              <a:rPr dirty="0" sz="1000" spc="-5">
                <a:solidFill>
                  <a:srgbClr val="010202"/>
                </a:solidFill>
                <a:latin typeface="Times New Roman"/>
                <a:cs typeface="Times New Roman"/>
              </a:rPr>
              <a:t>of  </a:t>
            </a:r>
            <a:r>
              <a:rPr dirty="0" sz="1000">
                <a:solidFill>
                  <a:srgbClr val="010202"/>
                </a:solidFill>
                <a:latin typeface="Times New Roman"/>
                <a:cs typeface="Times New Roman"/>
              </a:rPr>
              <a:t>ideal gas from the state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the state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value of 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 </a:t>
            </a:r>
            <a:r>
              <a:rPr dirty="0" sz="1000">
                <a:solidFill>
                  <a:srgbClr val="010202"/>
                </a:solidFill>
                <a:latin typeface="Times New Roman"/>
                <a:cs typeface="Times New Roman"/>
              </a:rPr>
              <a:t>can vary between zero and </a:t>
            </a:r>
            <a:r>
              <a:rPr dirty="0" sz="1000" i="1">
                <a:solidFill>
                  <a:srgbClr val="010202"/>
                </a:solidFill>
                <a:latin typeface="Times New Roman"/>
                <a:cs typeface="Times New Roman"/>
              </a:rPr>
              <a:t>R</a:t>
            </a:r>
            <a:r>
              <a:rPr dirty="0" sz="1000" spc="-100" i="1">
                <a:solidFill>
                  <a:srgbClr val="010202"/>
                </a:solidFill>
                <a:latin typeface="Times New Roman"/>
                <a:cs typeface="Times New Roman"/>
              </a:rPr>
              <a:t> </a:t>
            </a:r>
            <a:r>
              <a:rPr dirty="0" sz="1000">
                <a:solidFill>
                  <a:srgbClr val="010202"/>
                </a:solidFill>
                <a:latin typeface="Times New Roman"/>
                <a:cs typeface="Times New Roman"/>
              </a:rPr>
              <a:t>ln</a:t>
            </a:r>
            <a:endParaRPr sz="1000">
              <a:latin typeface="Times New Roman"/>
              <a:cs typeface="Times New Roman"/>
            </a:endParaRPr>
          </a:p>
          <a:p>
            <a:pPr algn="just" marL="63500">
              <a:lnSpc>
                <a:spcPct val="100000"/>
              </a:lnSpc>
              <a:spcBef>
                <a:spcPts val="370"/>
              </a:spcBef>
            </a:pP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A</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depending on the degree of irreversibility of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nSpc>
                <a:spcPct val="100000"/>
              </a:lnSpc>
            </a:pPr>
            <a:endParaRPr sz="1500">
              <a:latin typeface="Times New Roman"/>
              <a:cs typeface="Times New Roman"/>
            </a:endParaRPr>
          </a:p>
          <a:p>
            <a:pPr marL="613410">
              <a:lnSpc>
                <a:spcPct val="100000"/>
              </a:lnSpc>
              <a:spcBef>
                <a:spcPts val="1065"/>
              </a:spcBef>
            </a:pPr>
            <a:r>
              <a:rPr dirty="0" sz="1000" b="1">
                <a:solidFill>
                  <a:srgbClr val="010202"/>
                </a:solidFill>
                <a:latin typeface="Times New Roman"/>
                <a:cs typeface="Times New Roman"/>
              </a:rPr>
              <a:t>3.14 ENTROPY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THE </a:t>
            </a:r>
            <a:r>
              <a:rPr dirty="0" sz="1000" spc="-5" b="1">
                <a:solidFill>
                  <a:srgbClr val="010202"/>
                </a:solidFill>
                <a:latin typeface="Times New Roman"/>
                <a:cs typeface="Times New Roman"/>
              </a:rPr>
              <a:t>CRITERION </a:t>
            </a:r>
            <a:r>
              <a:rPr dirty="0" sz="1000" b="1">
                <a:solidFill>
                  <a:srgbClr val="010202"/>
                </a:solidFill>
                <a:latin typeface="Times New Roman"/>
                <a:cs typeface="Times New Roman"/>
              </a:rPr>
              <a:t>FOR</a:t>
            </a:r>
            <a:r>
              <a:rPr dirty="0" sz="1000" spc="-40" b="1">
                <a:solidFill>
                  <a:srgbClr val="010202"/>
                </a:solidFill>
                <a:latin typeface="Times New Roman"/>
                <a:cs typeface="Times New Roman"/>
              </a:rPr>
              <a:t> </a:t>
            </a:r>
            <a:r>
              <a:rPr dirty="0" sz="1000" b="1">
                <a:solidFill>
                  <a:srgbClr val="010202"/>
                </a:solidFill>
                <a:latin typeface="Times New Roman"/>
                <a:cs typeface="Times New Roman"/>
              </a:rPr>
              <a:t>EQUILIBRIUM</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62865" marR="55244">
              <a:lnSpc>
                <a:spcPct val="100200"/>
              </a:lnSpc>
            </a:pPr>
            <a:r>
              <a:rPr dirty="0" sz="1000" spc="-5">
                <a:solidFill>
                  <a:srgbClr val="010202"/>
                </a:solidFill>
                <a:latin typeface="Times New Roman"/>
                <a:cs typeface="Times New Roman"/>
              </a:rPr>
              <a:t>At the beginning of this chapter it was stated that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left to itself, would either  </a:t>
            </a:r>
            <a:r>
              <a:rPr dirty="0" sz="1000">
                <a:solidFill>
                  <a:srgbClr val="010202"/>
                </a:solidFill>
                <a:latin typeface="Times New Roman"/>
                <a:cs typeface="Times New Roman"/>
              </a:rPr>
              <a:t>remain in the state in which it happened to be, or would spontaneously move to some  </a:t>
            </a:r>
            <a:r>
              <a:rPr dirty="0" sz="1000" spc="-5">
                <a:solidFill>
                  <a:srgbClr val="010202"/>
                </a:solidFill>
                <a:latin typeface="Times New Roman"/>
                <a:cs typeface="Times New Roman"/>
              </a:rPr>
              <a:t>other state, i.e., if the system is initially at equilibrium, then it will remain at equilibrium,  and if it is initially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nonequilibrium state then it will spontaneously move to its  </a:t>
            </a:r>
            <a:r>
              <a:rPr dirty="0" sz="1000">
                <a:solidFill>
                  <a:srgbClr val="010202"/>
                </a:solidFill>
                <a:latin typeface="Times New Roman"/>
                <a:cs typeface="Times New Roman"/>
              </a:rPr>
              <a:t>equilibrium state. This spontaneous process is, by definition, irreversible, and during the  </a:t>
            </a:r>
            <a:r>
              <a:rPr dirty="0" sz="1000" spc="-5">
                <a:solidFill>
                  <a:srgbClr val="010202"/>
                </a:solidFill>
                <a:latin typeface="Times New Roman"/>
                <a:cs typeface="Times New Roman"/>
              </a:rPr>
              <a:t>movement of the system from its initial nonequilibrium state to its final equilibrium state  the entropy of the system increases. The attainment of the equilibrium state coincides  </a:t>
            </a:r>
            <a:r>
              <a:rPr dirty="0" sz="1000">
                <a:solidFill>
                  <a:srgbClr val="010202"/>
                </a:solidFill>
                <a:latin typeface="Times New Roman"/>
                <a:cs typeface="Times New Roman"/>
              </a:rPr>
              <a:t>with the entropy reaching a maximum value, and hence entropy can be used as a criterion  </a:t>
            </a:r>
            <a:r>
              <a:rPr dirty="0" sz="1000" spc="-5">
                <a:solidFill>
                  <a:srgbClr val="010202"/>
                </a:solidFill>
                <a:latin typeface="Times New Roman"/>
                <a:cs typeface="Times New Roman"/>
              </a:rPr>
              <a:t>for determination of the equilibrium</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7"/>
            <a:ext cx="4598670" cy="745490"/>
          </a:xfrm>
          <a:prstGeom prst="rect">
            <a:avLst/>
          </a:prstGeom>
        </p:spPr>
        <p:txBody>
          <a:bodyPr wrap="square" lIns="0" tIns="12700" rIns="0" bIns="0" rtlCol="0" vert="horz">
            <a:spAutoFit/>
          </a:bodyPr>
          <a:lstStyle/>
          <a:p>
            <a:pPr marL="245618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65</a:t>
            </a:r>
            <a:endParaRPr sz="1000">
              <a:latin typeface="Times New Roman"/>
              <a:cs typeface="Times New Roman"/>
            </a:endParaRPr>
          </a:p>
          <a:p>
            <a:pPr algn="just" marL="12700" marR="5080" indent="127000">
              <a:lnSpc>
                <a:spcPct val="100000"/>
              </a:lnSpc>
              <a:spcBef>
                <a:spcPts val="865"/>
              </a:spcBef>
            </a:pPr>
            <a:r>
              <a:rPr dirty="0" sz="1000">
                <a:solidFill>
                  <a:srgbClr val="010202"/>
                </a:solidFill>
                <a:latin typeface="Times New Roman"/>
                <a:cs typeface="Times New Roman"/>
              </a:rPr>
              <a:t>In an isolated system of constant internal energy,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constant volume, </a:t>
            </a:r>
            <a:r>
              <a:rPr dirty="0" sz="1000" i="1">
                <a:solidFill>
                  <a:srgbClr val="010202"/>
                </a:solidFill>
                <a:latin typeface="Times New Roman"/>
                <a:cs typeface="Times New Roman"/>
              </a:rPr>
              <a:t>V,  </a:t>
            </a:r>
            <a:r>
              <a:rPr dirty="0" sz="1000">
                <a:solidFill>
                  <a:srgbClr val="010202"/>
                </a:solidFill>
                <a:latin typeface="Times New Roman"/>
                <a:cs typeface="Times New Roman"/>
              </a:rPr>
              <a:t>equilibrium is attained when the entropy of the system is a maximum, consistent with the  fixed values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i="1">
                <a:solidFill>
                  <a:srgbClr val="010202"/>
                </a:solidFill>
                <a:latin typeface="Times New Roman"/>
                <a:cs typeface="Times New Roman"/>
              </a:rPr>
              <a:t>V</a:t>
            </a:r>
            <a:r>
              <a:rPr dirty="0" sz="1000">
                <a:solidFill>
                  <a:srgbClr val="010202"/>
                </a:solidFill>
                <a:latin typeface="Times New Roman"/>
                <a:cs typeface="Times New Roman"/>
              </a:rPr>
              <a:t>. Consider the chemical</a:t>
            </a:r>
            <a:r>
              <a:rPr dirty="0" sz="1000" spc="-15">
                <a:solidFill>
                  <a:srgbClr val="010202"/>
                </a:solidFill>
                <a:latin typeface="Times New Roman"/>
                <a:cs typeface="Times New Roman"/>
              </a:rPr>
              <a:t> </a:t>
            </a:r>
            <a:r>
              <a:rPr dirty="0" sz="1000">
                <a:solidFill>
                  <a:srgbClr val="010202"/>
                </a:solidFill>
                <a:latin typeface="Times New Roman"/>
                <a:cs typeface="Times New Roman"/>
              </a:rPr>
              <a:t>reaction</a:t>
            </a:r>
            <a:endParaRPr sz="1000">
              <a:latin typeface="Times New Roman"/>
              <a:cs typeface="Times New Roman"/>
            </a:endParaRPr>
          </a:p>
        </p:txBody>
      </p:sp>
      <p:sp>
        <p:nvSpPr>
          <p:cNvPr id="3" name="object 3"/>
          <p:cNvSpPr/>
          <p:nvPr/>
        </p:nvSpPr>
        <p:spPr>
          <a:xfrm>
            <a:off x="1908175" y="1484630"/>
            <a:ext cx="1228725" cy="1428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373" y="1830070"/>
            <a:ext cx="4599305" cy="12446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occurring in an adiabatic enclosure at constant volume. Starting with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reaction will proceed from left to right as long as the entropy of the system is thereby  increased; </a:t>
            </a:r>
            <a:r>
              <a:rPr dirty="0" sz="1000" spc="-20">
                <a:solidFill>
                  <a:srgbClr val="010202"/>
                </a:solidFill>
                <a:latin typeface="Times New Roman"/>
                <a:cs typeface="Times New Roman"/>
              </a:rPr>
              <a:t>or, </a:t>
            </a:r>
            <a:r>
              <a:rPr dirty="0" sz="1000" spc="-15">
                <a:solidFill>
                  <a:srgbClr val="010202"/>
                </a:solidFill>
                <a:latin typeface="Times New Roman"/>
                <a:cs typeface="Times New Roman"/>
              </a:rPr>
              <a:t>conversely, </a:t>
            </a:r>
            <a:r>
              <a:rPr dirty="0" sz="1000" spc="-5">
                <a:solidFill>
                  <a:srgbClr val="010202"/>
                </a:solidFill>
                <a:latin typeface="Times New Roman"/>
                <a:cs typeface="Times New Roman"/>
              </a:rPr>
              <a:t>starting with </a:t>
            </a:r>
            <a:r>
              <a:rPr dirty="0" sz="1000" i="1">
                <a:solidFill>
                  <a:srgbClr val="010202"/>
                </a:solidFill>
                <a:latin typeface="Times New Roman"/>
                <a:cs typeface="Times New Roman"/>
              </a:rPr>
              <a:t>C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D, </a:t>
            </a:r>
            <a:r>
              <a:rPr dirty="0" sz="1000" spc="-5">
                <a:solidFill>
                  <a:srgbClr val="010202"/>
                </a:solidFill>
                <a:latin typeface="Times New Roman"/>
                <a:cs typeface="Times New Roman"/>
              </a:rPr>
              <a:t>the reaction will proceed from right to  </a:t>
            </a:r>
            <a:r>
              <a:rPr dirty="0" sz="1000">
                <a:solidFill>
                  <a:srgbClr val="010202"/>
                </a:solidFill>
                <a:latin typeface="Times New Roman"/>
                <a:cs typeface="Times New Roman"/>
              </a:rPr>
              <a:t>left, again provided that the entropy of the system is thereby increased. Fig. 3.7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possible variation of entropy with extent of reaction. It is seen that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point is reached  </a:t>
            </a:r>
            <a:r>
              <a:rPr dirty="0" sz="1000">
                <a:solidFill>
                  <a:srgbClr val="010202"/>
                </a:solidFill>
                <a:latin typeface="Times New Roman"/>
                <a:cs typeface="Times New Roman"/>
              </a:rPr>
              <a:t>along the reaction coordinate at which the entropy of the system has its maximum value.  </a:t>
            </a:r>
            <a:r>
              <a:rPr dirty="0" sz="1000" spc="-5">
                <a:solidFill>
                  <a:srgbClr val="010202"/>
                </a:solidFill>
                <a:latin typeface="Times New Roman"/>
                <a:cs typeface="Times New Roman"/>
              </a:rPr>
              <a:t>This is the equilibrium state of the system, as further reaction, in either direction, would  decrease the entropy and, hence, will not occur</a:t>
            </a:r>
            <a:r>
              <a:rPr dirty="0" sz="1000" spc="-15">
                <a:solidFill>
                  <a:srgbClr val="010202"/>
                </a:solidFill>
                <a:latin typeface="Times New Roman"/>
                <a:cs typeface="Times New Roman"/>
              </a:rPr>
              <a:t> </a:t>
            </a:r>
            <a:r>
              <a:rPr dirty="0" sz="1000" spc="-10">
                <a:solidFill>
                  <a:srgbClr val="010202"/>
                </a:solidFill>
                <a:latin typeface="Times New Roman"/>
                <a:cs typeface="Times New Roman"/>
              </a:rPr>
              <a:t>spontaneously.</a:t>
            </a:r>
            <a:endParaRPr sz="1000">
              <a:latin typeface="Times New Roman"/>
              <a:cs typeface="Times New Roman"/>
            </a:endParaRPr>
          </a:p>
        </p:txBody>
      </p:sp>
      <p:sp>
        <p:nvSpPr>
          <p:cNvPr id="5" name="object 5"/>
          <p:cNvSpPr/>
          <p:nvPr/>
        </p:nvSpPr>
        <p:spPr>
          <a:xfrm>
            <a:off x="1100137" y="3236595"/>
            <a:ext cx="3286125" cy="2419349"/>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12" y="5858509"/>
            <a:ext cx="4598035" cy="1525270"/>
          </a:xfrm>
          <a:prstGeom prst="rect">
            <a:avLst/>
          </a:prstGeom>
        </p:spPr>
        <p:txBody>
          <a:bodyPr wrap="square" lIns="0" tIns="27939" rIns="0" bIns="0" rtlCol="0" vert="horz">
            <a:spAutoFit/>
          </a:bodyPr>
          <a:lstStyle/>
          <a:p>
            <a:pPr algn="just" marL="903605" marR="438784"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3.7 </a:t>
            </a:r>
            <a:r>
              <a:rPr dirty="0" sz="1000">
                <a:solidFill>
                  <a:srgbClr val="010202"/>
                </a:solidFill>
                <a:latin typeface="Times New Roman"/>
                <a:cs typeface="Times New Roman"/>
              </a:rPr>
              <a:t>Schematic representation of the entropy of a closed  system containing </a:t>
            </a:r>
            <a:r>
              <a:rPr dirty="0" sz="1000" i="1">
                <a:solidFill>
                  <a:srgbClr val="010202"/>
                </a:solidFill>
                <a:latin typeface="Times New Roman"/>
                <a:cs typeface="Times New Roman"/>
              </a:rPr>
              <a:t>A+B+C+D </a:t>
            </a:r>
            <a:r>
              <a:rPr dirty="0" sz="1000">
                <a:solidFill>
                  <a:srgbClr val="010202"/>
                </a:solidFill>
                <a:latin typeface="Times New Roman"/>
                <a:cs typeface="Times New Roman"/>
              </a:rPr>
              <a:t>as a function of the extent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reaction </a:t>
            </a:r>
            <a:r>
              <a:rPr dirty="0" sz="1000" spc="-25" i="1">
                <a:solidFill>
                  <a:srgbClr val="010202"/>
                </a:solidFill>
                <a:latin typeface="Times New Roman"/>
                <a:cs typeface="Times New Roman"/>
              </a:rPr>
              <a:t>A+B=C+D </a:t>
            </a:r>
            <a:r>
              <a:rPr dirty="0" sz="1000" spc="-15">
                <a:solidFill>
                  <a:srgbClr val="010202"/>
                </a:solidFill>
                <a:latin typeface="Times New Roman"/>
                <a:cs typeface="Times New Roman"/>
              </a:rPr>
              <a:t>at </a:t>
            </a:r>
            <a:r>
              <a:rPr dirty="0" sz="1000" spc="-25">
                <a:solidFill>
                  <a:srgbClr val="010202"/>
                </a:solidFill>
                <a:latin typeface="Times New Roman"/>
                <a:cs typeface="Times New Roman"/>
              </a:rPr>
              <a:t>constant internal energy </a:t>
            </a:r>
            <a:r>
              <a:rPr dirty="0" sz="1000" spc="-20">
                <a:solidFill>
                  <a:srgbClr val="010202"/>
                </a:solidFill>
                <a:latin typeface="Times New Roman"/>
                <a:cs typeface="Times New Roman"/>
              </a:rPr>
              <a:t>and </a:t>
            </a:r>
            <a:r>
              <a:rPr dirty="0" sz="1000" spc="-25">
                <a:solidFill>
                  <a:srgbClr val="010202"/>
                </a:solidFill>
                <a:latin typeface="Times New Roman"/>
                <a:cs typeface="Times New Roman"/>
              </a:rPr>
              <a:t>volume.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5"/>
              </a:spcBef>
            </a:pPr>
            <a:endParaRPr sz="850">
              <a:latin typeface="Times New Roman"/>
              <a:cs typeface="Times New Roman"/>
            </a:endParaRPr>
          </a:p>
          <a:p>
            <a:pPr marL="1361440" marR="365760" indent="-989330">
              <a:lnSpc>
                <a:spcPct val="103499"/>
              </a:lnSpc>
            </a:pPr>
            <a:r>
              <a:rPr dirty="0" sz="1000" b="1">
                <a:solidFill>
                  <a:srgbClr val="010202"/>
                </a:solidFill>
                <a:latin typeface="Times New Roman"/>
                <a:cs typeface="Times New Roman"/>
              </a:rPr>
              <a:t>3.15 THE COMBINED </a:t>
            </a:r>
            <a:r>
              <a:rPr dirty="0" sz="1000" spc="-20" b="1">
                <a:solidFill>
                  <a:srgbClr val="010202"/>
                </a:solidFill>
                <a:latin typeface="Times New Roman"/>
                <a:cs typeface="Times New Roman"/>
              </a:rPr>
              <a:t>STATEMENT </a:t>
            </a:r>
            <a:r>
              <a:rPr dirty="0" sz="1000" b="1">
                <a:solidFill>
                  <a:srgbClr val="010202"/>
                </a:solidFill>
                <a:latin typeface="Times New Roman"/>
                <a:cs typeface="Times New Roman"/>
              </a:rPr>
              <a:t>OF THE </a:t>
            </a:r>
            <a:r>
              <a:rPr dirty="0" sz="1000" spc="-5" b="1">
                <a:solidFill>
                  <a:srgbClr val="010202"/>
                </a:solidFill>
                <a:latin typeface="Times New Roman"/>
                <a:cs typeface="Times New Roman"/>
              </a:rPr>
              <a:t>FIRST AND</a:t>
            </a:r>
            <a:r>
              <a:rPr dirty="0" sz="1000" spc="-60" b="1">
                <a:solidFill>
                  <a:srgbClr val="010202"/>
                </a:solidFill>
                <a:latin typeface="Times New Roman"/>
                <a:cs typeface="Times New Roman"/>
              </a:rPr>
              <a:t> </a:t>
            </a:r>
            <a:r>
              <a:rPr dirty="0" sz="1000" spc="-5" b="1">
                <a:solidFill>
                  <a:srgbClr val="010202"/>
                </a:solidFill>
                <a:latin typeface="Times New Roman"/>
                <a:cs typeface="Times New Roman"/>
              </a:rPr>
              <a:t>SECOND  </a:t>
            </a:r>
            <a:r>
              <a:rPr dirty="0" sz="1000" spc="-30" b="1">
                <a:solidFill>
                  <a:srgbClr val="010202"/>
                </a:solidFill>
                <a:latin typeface="Times New Roman"/>
                <a:cs typeface="Times New Roman"/>
              </a:rPr>
              <a:t>LAWS </a:t>
            </a:r>
            <a:r>
              <a:rPr dirty="0" sz="1000" b="1">
                <a:solidFill>
                  <a:srgbClr val="010202"/>
                </a:solidFill>
                <a:latin typeface="Times New Roman"/>
                <a:cs typeface="Times New Roman"/>
              </a:rPr>
              <a:t>OF</a:t>
            </a:r>
            <a:r>
              <a:rPr dirty="0" sz="1000" spc="-20" b="1">
                <a:solidFill>
                  <a:srgbClr val="010202"/>
                </a:solidFill>
                <a:latin typeface="Times New Roman"/>
                <a:cs typeface="Times New Roman"/>
              </a:rPr>
              <a:t> </a:t>
            </a:r>
            <a:r>
              <a:rPr dirty="0" sz="1000" b="1">
                <a:solidFill>
                  <a:srgbClr val="010202"/>
                </a:solidFill>
                <a:latin typeface="Times New Roman"/>
                <a:cs typeface="Times New Roman"/>
              </a:rPr>
              <a:t>THERMODYNAMICS</a:t>
            </a:r>
            <a:endParaRPr sz="1000">
              <a:latin typeface="Times New Roman"/>
              <a:cs typeface="Times New Roman"/>
            </a:endParaRPr>
          </a:p>
          <a:p>
            <a:pPr>
              <a:lnSpc>
                <a:spcPct val="100000"/>
              </a:lnSpc>
              <a:spcBef>
                <a:spcPts val="35"/>
              </a:spcBef>
            </a:pPr>
            <a:endParaRPr sz="1050">
              <a:latin typeface="Times New Roman"/>
              <a:cs typeface="Times New Roman"/>
            </a:endParaRPr>
          </a:p>
          <a:p>
            <a:pPr marL="12700" marR="5080">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an incremental change in the state of a closed system, the First Law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Thermodynamics</a:t>
            </a:r>
            <a:r>
              <a:rPr dirty="0" sz="1000" spc="-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7" name="object 7"/>
          <p:cNvSpPr/>
          <p:nvPr/>
        </p:nvSpPr>
        <p:spPr>
          <a:xfrm>
            <a:off x="1965325" y="7542530"/>
            <a:ext cx="1123950" cy="180975"/>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4083050" cy="4533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66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965"/>
              </a:spcBef>
            </a:pPr>
            <a:r>
              <a:rPr dirty="0" sz="1000" spc="-5">
                <a:solidFill>
                  <a:srgbClr val="010202"/>
                </a:solidFill>
                <a:latin typeface="Times New Roman"/>
                <a:cs typeface="Times New Roman"/>
              </a:rPr>
              <a:t>and, if the process occurs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the Second Law of Thermodynamics</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3" name="object 3"/>
          <p:cNvSpPr/>
          <p:nvPr/>
        </p:nvSpPr>
        <p:spPr>
          <a:xfrm>
            <a:off x="1803400" y="1030605"/>
            <a:ext cx="1447800" cy="3238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547494"/>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5" name="object 5"/>
          <p:cNvSpPr/>
          <p:nvPr/>
        </p:nvSpPr>
        <p:spPr>
          <a:xfrm>
            <a:off x="2132012" y="1899920"/>
            <a:ext cx="790575"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245359"/>
            <a:ext cx="24555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Combination of the two laws gives 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p:txBody>
      </p:sp>
      <p:sp>
        <p:nvSpPr>
          <p:cNvPr id="7" name="object 7"/>
          <p:cNvSpPr/>
          <p:nvPr/>
        </p:nvSpPr>
        <p:spPr>
          <a:xfrm>
            <a:off x="1860550" y="2607310"/>
            <a:ext cx="1333500" cy="1333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245" y="2715259"/>
            <a:ext cx="4610100" cy="1587500"/>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(3.12)</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
              <a:lnSpc>
                <a:spcPct val="100000"/>
              </a:lnSpc>
            </a:pPr>
            <a:r>
              <a:rPr dirty="0" sz="1000" spc="-5">
                <a:solidFill>
                  <a:srgbClr val="010202"/>
                </a:solidFill>
                <a:latin typeface="Times New Roman"/>
                <a:cs typeface="Times New Roman"/>
              </a:rPr>
              <a:t>Restrictions on the application of Eq. (3.12)</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a:p>
            <a:pPr marL="151765" marR="29209" indent="-127000">
              <a:lnSpc>
                <a:spcPct val="100000"/>
              </a:lnSpc>
              <a:spcBef>
                <a:spcPts val="700"/>
              </a:spcBef>
              <a:buAutoNum type="arabicPeriod"/>
              <a:tabLst>
                <a:tab pos="160020" algn="l"/>
              </a:tabLst>
            </a:pPr>
            <a:r>
              <a:rPr dirty="0" sz="1000">
                <a:solidFill>
                  <a:srgbClr val="010202"/>
                </a:solidFill>
                <a:latin typeface="Times New Roman"/>
                <a:cs typeface="Times New Roman"/>
              </a:rPr>
              <a:t>That the system is closed, i.e., does not exchange matter with its surroundings during  </a:t>
            </a:r>
            <a:r>
              <a:rPr dirty="0" sz="1000" spc="-5">
                <a:solidFill>
                  <a:srgbClr val="010202"/>
                </a:solidFill>
                <a:latin typeface="Times New Roman"/>
                <a:cs typeface="Times New Roman"/>
              </a:rPr>
              <a:t>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151765" indent="-127635">
              <a:lnSpc>
                <a:spcPct val="100000"/>
              </a:lnSpc>
              <a:buAutoNum type="arabicPeriod"/>
              <a:tabLst>
                <a:tab pos="152400" algn="l"/>
              </a:tabLst>
            </a:pPr>
            <a:r>
              <a:rPr dirty="0" sz="1000" spc="-5">
                <a:solidFill>
                  <a:srgbClr val="010202"/>
                </a:solidFill>
                <a:latin typeface="Times New Roman"/>
                <a:cs typeface="Times New Roman"/>
              </a:rPr>
              <a:t>That work due to change in volume is the only form of work performed by 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marL="12700">
              <a:lnSpc>
                <a:spcPct val="100000"/>
              </a:lnSpc>
              <a:spcBef>
                <a:spcPts val="700"/>
              </a:spcBef>
            </a:pPr>
            <a:r>
              <a:rPr dirty="0" sz="1000">
                <a:solidFill>
                  <a:srgbClr val="010202"/>
                </a:solidFill>
                <a:latin typeface="Times New Roman"/>
                <a:cs typeface="Times New Roman"/>
              </a:rPr>
              <a:t>Eq. (3.12) relates the dependent variable of the system,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to the independent variables,</a:t>
            </a:r>
            <a:r>
              <a:rPr dirty="0" sz="1000" spc="145">
                <a:solidFill>
                  <a:srgbClr val="010202"/>
                </a:solidFill>
                <a:latin typeface="Times New Roman"/>
                <a:cs typeface="Times New Roman"/>
              </a:rPr>
              <a:t> </a:t>
            </a:r>
            <a:r>
              <a:rPr dirty="0" sz="1000" i="1">
                <a:solidFill>
                  <a:srgbClr val="010202"/>
                </a:solidFill>
                <a:latin typeface="Times New Roman"/>
                <a:cs typeface="Times New Roman"/>
              </a:rPr>
              <a:t>S</a:t>
            </a:r>
            <a:endParaRPr sz="1000">
              <a:latin typeface="Times New Roman"/>
              <a:cs typeface="Times New Roman"/>
            </a:endParaRPr>
          </a:p>
          <a:p>
            <a:pPr marL="13335">
              <a:lnSpc>
                <a:spcPct val="100000"/>
              </a:lnSpc>
            </a:pPr>
            <a:r>
              <a:rPr dirty="0" sz="1000">
                <a:solidFill>
                  <a:srgbClr val="010202"/>
                </a:solidFill>
                <a:latin typeface="Times New Roman"/>
                <a:cs typeface="Times New Roman"/>
              </a:rPr>
              <a:t>and </a:t>
            </a:r>
            <a:r>
              <a:rPr dirty="0" sz="1000" spc="-65" i="1">
                <a:solidFill>
                  <a:srgbClr val="010202"/>
                </a:solidFill>
                <a:latin typeface="Times New Roman"/>
                <a:cs typeface="Times New Roman"/>
              </a:rPr>
              <a:t>V,</a:t>
            </a:r>
            <a:r>
              <a:rPr dirty="0" sz="1000" spc="-10" i="1">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
        <p:nvSpPr>
          <p:cNvPr id="9" name="object 9"/>
          <p:cNvSpPr/>
          <p:nvPr/>
        </p:nvSpPr>
        <p:spPr>
          <a:xfrm>
            <a:off x="2098675" y="4477384"/>
            <a:ext cx="857250" cy="1714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851400"/>
            <a:ext cx="1628139"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 total </a:t>
            </a:r>
            <a:r>
              <a:rPr dirty="0" sz="1000" spc="-5">
                <a:solidFill>
                  <a:srgbClr val="010202"/>
                </a:solidFill>
                <a:latin typeface="Times New Roman"/>
                <a:cs typeface="Times New Roman"/>
              </a:rPr>
              <a:t>differential </a:t>
            </a:r>
            <a:r>
              <a:rPr dirty="0" sz="1000">
                <a:solidFill>
                  <a:srgbClr val="010202"/>
                </a:solidFill>
                <a:latin typeface="Times New Roman"/>
                <a:cs typeface="Times New Roman"/>
              </a:rPr>
              <a:t>of which</a:t>
            </a:r>
            <a:r>
              <a:rPr dirty="0" sz="1000" spc="-5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11" name="object 11"/>
          <p:cNvSpPr/>
          <p:nvPr/>
        </p:nvSpPr>
        <p:spPr>
          <a:xfrm>
            <a:off x="1670050" y="5203825"/>
            <a:ext cx="1714500" cy="3619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721859" y="532130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(3.13)</a:t>
            </a:r>
            <a:endParaRPr sz="1000">
              <a:latin typeface="Times New Roman"/>
              <a:cs typeface="Times New Roman"/>
            </a:endParaRPr>
          </a:p>
        </p:txBody>
      </p:sp>
      <p:sp>
        <p:nvSpPr>
          <p:cNvPr id="13" name="object 13"/>
          <p:cNvSpPr txBox="1"/>
          <p:nvPr/>
        </p:nvSpPr>
        <p:spPr>
          <a:xfrm>
            <a:off x="405638" y="5791200"/>
            <a:ext cx="4675505" cy="1491615"/>
          </a:xfrm>
          <a:prstGeom prst="rect">
            <a:avLst/>
          </a:prstGeom>
        </p:spPr>
        <p:txBody>
          <a:bodyPr wrap="square" lIns="0" tIns="12700" rIns="0" bIns="0" rtlCol="0" vert="horz">
            <a:spAutoFit/>
          </a:bodyPr>
          <a:lstStyle/>
          <a:p>
            <a:pPr algn="just" marL="51435">
              <a:lnSpc>
                <a:spcPct val="100000"/>
              </a:lnSpc>
              <a:spcBef>
                <a:spcPts val="100"/>
              </a:spcBef>
            </a:pPr>
            <a:r>
              <a:rPr dirty="0" sz="1000" spc="-5">
                <a:solidFill>
                  <a:srgbClr val="010202"/>
                </a:solidFill>
                <a:latin typeface="Times New Roman"/>
                <a:cs typeface="Times New Roman"/>
              </a:rPr>
              <a:t>Comparison of Eq. (3.12) and Eq. (3.13) shows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marL="1560195" marR="1430655" indent="-106045">
              <a:lnSpc>
                <a:spcPct val="130900"/>
              </a:lnSpc>
              <a:spcBef>
                <a:spcPts val="830"/>
              </a:spcBef>
            </a:pPr>
            <a:r>
              <a:rPr dirty="0" sz="1000" spc="-15">
                <a:solidFill>
                  <a:srgbClr val="010202"/>
                </a:solidFill>
                <a:latin typeface="Times New Roman"/>
                <a:cs typeface="Times New Roman"/>
              </a:rPr>
              <a:t>Temperature </a:t>
            </a:r>
            <a:r>
              <a:rPr dirty="0" sz="1000" spc="-5">
                <a:solidFill>
                  <a:srgbClr val="010202"/>
                </a:solidFill>
                <a:latin typeface="Times New Roman"/>
                <a:cs typeface="Times New Roman"/>
              </a:rPr>
              <a:t>is defined as (6</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v  </a:t>
            </a:r>
            <a:r>
              <a:rPr dirty="0" sz="1000" spc="-5">
                <a:solidFill>
                  <a:srgbClr val="010202"/>
                </a:solidFill>
                <a:latin typeface="Times New Roman"/>
                <a:cs typeface="Times New Roman"/>
              </a:rPr>
              <a:t>Pressure is defined</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as–(6</a:t>
            </a:r>
            <a:r>
              <a:rPr dirty="0" sz="1000" spc="-10" i="1">
                <a:solidFill>
                  <a:srgbClr val="010202"/>
                </a:solidFill>
                <a:latin typeface="Times New Roman"/>
                <a:cs typeface="Times New Roman"/>
              </a:rPr>
              <a:t>U/</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a:t>
            </a:r>
            <a:r>
              <a:rPr dirty="0" baseline="-33333" sz="1125" spc="-15" i="1">
                <a:solidFill>
                  <a:srgbClr val="010202"/>
                </a:solidFill>
                <a:latin typeface="Times New Roman"/>
                <a:cs typeface="Times New Roman"/>
              </a:rPr>
              <a:t>s</a:t>
            </a:r>
            <a:endParaRPr baseline="-33333" sz="1125">
              <a:latin typeface="Times New Roman"/>
              <a:cs typeface="Times New Roman"/>
            </a:endParaRPr>
          </a:p>
          <a:p>
            <a:pPr>
              <a:lnSpc>
                <a:spcPct val="100000"/>
              </a:lnSpc>
              <a:spcBef>
                <a:spcPts val="15"/>
              </a:spcBef>
            </a:pPr>
            <a:endParaRPr sz="1350">
              <a:latin typeface="Times New Roman"/>
              <a:cs typeface="Times New Roman"/>
            </a:endParaRPr>
          </a:p>
          <a:p>
            <a:pPr algn="just" marL="50800" marR="43180" indent="635">
              <a:lnSpc>
                <a:spcPct val="100000"/>
              </a:lnSpc>
            </a:pPr>
            <a:r>
              <a:rPr dirty="0" sz="1000" spc="-5">
                <a:solidFill>
                  <a:srgbClr val="010202"/>
                </a:solidFill>
                <a:latin typeface="Times New Roman"/>
                <a:cs typeface="Times New Roman"/>
              </a:rPr>
              <a:t>The particularly simple form of Eq. (3.12) stems from the fact that, in considering  </a:t>
            </a:r>
            <a:r>
              <a:rPr dirty="0" sz="1000">
                <a:solidFill>
                  <a:srgbClr val="010202"/>
                </a:solidFill>
                <a:latin typeface="Times New Roman"/>
                <a:cs typeface="Times New Roman"/>
              </a:rPr>
              <a:t>variations in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as the dependent variable, the “natural” choice of independent variables is  </a:t>
            </a:r>
            <a:r>
              <a:rPr dirty="0" sz="1000"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V </a:t>
            </a:r>
            <a:r>
              <a:rPr dirty="0" sz="1000">
                <a:solidFill>
                  <a:srgbClr val="010202"/>
                </a:solidFill>
                <a:latin typeface="Times New Roman"/>
                <a:cs typeface="Times New Roman"/>
              </a:rPr>
              <a:t>Consideration of </a:t>
            </a:r>
            <a:r>
              <a:rPr dirty="0" sz="1000" i="1">
                <a:solidFill>
                  <a:srgbClr val="010202"/>
                </a:solidFill>
                <a:latin typeface="Times New Roman"/>
                <a:cs typeface="Times New Roman"/>
              </a:rPr>
              <a:t>S </a:t>
            </a:r>
            <a:r>
              <a:rPr dirty="0" sz="1000">
                <a:solidFill>
                  <a:srgbClr val="010202"/>
                </a:solidFill>
                <a:latin typeface="Times New Roman"/>
                <a:cs typeface="Times New Roman"/>
              </a:rPr>
              <a:t>as the dependent variable and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i="1">
                <a:solidFill>
                  <a:srgbClr val="010202"/>
                </a:solidFill>
                <a:latin typeface="Times New Roman"/>
                <a:cs typeface="Times New Roman"/>
              </a:rPr>
              <a:t>V </a:t>
            </a:r>
            <a:r>
              <a:rPr dirty="0" sz="1000">
                <a:solidFill>
                  <a:srgbClr val="010202"/>
                </a:solidFill>
                <a:latin typeface="Times New Roman"/>
                <a:cs typeface="Times New Roman"/>
              </a:rPr>
              <a:t>as the independent  variables,</a:t>
            </a:r>
            <a:r>
              <a:rPr dirty="0" sz="1000" spc="-5">
                <a:solidFill>
                  <a:srgbClr val="010202"/>
                </a:solidFill>
                <a:latin typeface="Times New Roman"/>
                <a:cs typeface="Times New Roman"/>
              </a:rPr>
              <a:t> </a:t>
            </a:r>
            <a:r>
              <a:rPr dirty="0" sz="1000">
                <a:solidFill>
                  <a:srgbClr val="010202"/>
                </a:solidFill>
                <a:latin typeface="Times New Roman"/>
                <a:cs typeface="Times New Roman"/>
              </a:rPr>
              <a:t>i.e.,</a:t>
            </a:r>
            <a:endParaRPr sz="1000">
              <a:latin typeface="Times New Roman"/>
              <a:cs typeface="Times New Roman"/>
            </a:endParaRPr>
          </a:p>
        </p:txBody>
      </p:sp>
      <p:sp>
        <p:nvSpPr>
          <p:cNvPr id="14" name="object 14"/>
          <p:cNvSpPr/>
          <p:nvPr/>
        </p:nvSpPr>
        <p:spPr>
          <a:xfrm>
            <a:off x="2103437" y="7457122"/>
            <a:ext cx="847725" cy="161925"/>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67</a:t>
            </a:r>
            <a:endParaRPr sz="1000">
              <a:latin typeface="Times New Roman"/>
              <a:cs typeface="Times New Roman"/>
            </a:endParaRPr>
          </a:p>
        </p:txBody>
      </p:sp>
      <p:sp>
        <p:nvSpPr>
          <p:cNvPr id="3" name="object 3"/>
          <p:cNvSpPr txBox="1"/>
          <p:nvPr/>
        </p:nvSpPr>
        <p:spPr>
          <a:xfrm>
            <a:off x="444500" y="652780"/>
            <a:ext cx="2940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1646237" y="1005205"/>
            <a:ext cx="1762125" cy="3524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21859" y="112268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(3.14)</a:t>
            </a:r>
            <a:endParaRPr sz="1000">
              <a:latin typeface="Times New Roman"/>
              <a:cs typeface="Times New Roman"/>
            </a:endParaRPr>
          </a:p>
        </p:txBody>
      </p:sp>
      <p:sp>
        <p:nvSpPr>
          <p:cNvPr id="6" name="object 6"/>
          <p:cNvSpPr txBox="1"/>
          <p:nvPr/>
        </p:nvSpPr>
        <p:spPr>
          <a:xfrm>
            <a:off x="444500" y="1592579"/>
            <a:ext cx="13341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Rearranging Eq. (3.12)</a:t>
            </a:r>
            <a:r>
              <a:rPr dirty="0" sz="1000" spc="-9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7" name="object 7"/>
          <p:cNvSpPr/>
          <p:nvPr/>
        </p:nvSpPr>
        <p:spPr>
          <a:xfrm>
            <a:off x="1903412" y="1945004"/>
            <a:ext cx="1247775" cy="381000"/>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444500" y="2538095"/>
            <a:ext cx="215582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comparing with Eq. (3.14) shows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
        <p:nvSpPr>
          <p:cNvPr id="9" name="object 9"/>
          <p:cNvSpPr/>
          <p:nvPr/>
        </p:nvSpPr>
        <p:spPr>
          <a:xfrm>
            <a:off x="2065337" y="2890520"/>
            <a:ext cx="923925" cy="447675"/>
          </a:xfrm>
          <a:prstGeom prst="rect">
            <a:avLst/>
          </a:prstGeom>
          <a:blipFill>
            <a:blip r:embed="rId4" cstate="print"/>
            <a:stretch>
              <a:fillRect/>
            </a:stretch>
          </a:blipFill>
        </p:spPr>
        <p:txBody>
          <a:bodyPr wrap="square" lIns="0" tIns="0" rIns="0" bIns="0" rtlCol="0"/>
          <a:lstStyle/>
          <a:p/>
        </p:txBody>
      </p:sp>
      <p:sp>
        <p:nvSpPr>
          <p:cNvPr id="10" name="object 10"/>
          <p:cNvSpPr txBox="1"/>
          <p:nvPr/>
        </p:nvSpPr>
        <p:spPr>
          <a:xfrm>
            <a:off x="418274" y="3540759"/>
            <a:ext cx="4652010" cy="3900804"/>
          </a:xfrm>
          <a:prstGeom prst="rect">
            <a:avLst/>
          </a:prstGeom>
        </p:spPr>
        <p:txBody>
          <a:bodyPr wrap="square" lIns="0" tIns="12700" rIns="0" bIns="0" rtlCol="0" vert="horz">
            <a:spAutoFit/>
          </a:bodyPr>
          <a:lstStyle/>
          <a:p>
            <a:pPr algn="just" marL="38735" marR="31750" indent="-635">
              <a:lnSpc>
                <a:spcPct val="100000"/>
              </a:lnSpc>
              <a:spcBef>
                <a:spcPts val="100"/>
              </a:spcBef>
            </a:pPr>
            <a:r>
              <a:rPr dirty="0" sz="1000" spc="-5">
                <a:solidFill>
                  <a:srgbClr val="010202"/>
                </a:solidFill>
                <a:latin typeface="Times New Roman"/>
                <a:cs typeface="Times New Roman"/>
              </a:rPr>
              <a:t>Equilibrium occurs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of constant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and constant volume when the  </a:t>
            </a:r>
            <a:r>
              <a:rPr dirty="0" sz="1000">
                <a:solidFill>
                  <a:srgbClr val="010202"/>
                </a:solidFill>
                <a:latin typeface="Times New Roman"/>
                <a:cs typeface="Times New Roman"/>
              </a:rPr>
              <a:t>entropy of the system is maximized, and in a system of constant entropy and volume,  </a:t>
            </a:r>
            <a:r>
              <a:rPr dirty="0" sz="1000" spc="-5">
                <a:solidFill>
                  <a:srgbClr val="010202"/>
                </a:solidFill>
                <a:latin typeface="Times New Roman"/>
                <a:cs typeface="Times New Roman"/>
              </a:rPr>
              <a:t>equilibrium occurs when the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minimized.</a:t>
            </a:r>
            <a:endParaRPr sz="1000">
              <a:latin typeface="Times New Roman"/>
              <a:cs typeface="Times New Roman"/>
            </a:endParaRPr>
          </a:p>
          <a:p>
            <a:pPr algn="just" marL="38735" marR="30480" indent="127000">
              <a:lnSpc>
                <a:spcPct val="100000"/>
              </a:lnSpc>
            </a:pPr>
            <a:r>
              <a:rPr dirty="0" sz="1000">
                <a:solidFill>
                  <a:srgbClr val="010202"/>
                </a:solidFill>
                <a:latin typeface="Times New Roman"/>
                <a:cs typeface="Times New Roman"/>
              </a:rPr>
              <a:t>The further development of thermodynamics is a consequence of the fact that </a:t>
            </a:r>
            <a:r>
              <a:rPr dirty="0" sz="1000"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V  </a:t>
            </a:r>
            <a:r>
              <a:rPr dirty="0" sz="1000">
                <a:solidFill>
                  <a:srgbClr val="010202"/>
                </a:solidFill>
                <a:latin typeface="Times New Roman"/>
                <a:cs typeface="Times New Roman"/>
              </a:rPr>
              <a:t>are an inconvenient pair of independent variables. In considering a real system,  </a:t>
            </a:r>
            <a:r>
              <a:rPr dirty="0" sz="1000" spc="-5">
                <a:solidFill>
                  <a:srgbClr val="010202"/>
                </a:solidFill>
                <a:latin typeface="Times New Roman"/>
                <a:cs typeface="Times New Roman"/>
              </a:rPr>
              <a:t>considerable </a:t>
            </a:r>
            <a:r>
              <a:rPr dirty="0" sz="1000" spc="-10">
                <a:solidFill>
                  <a:srgbClr val="010202"/>
                </a:solidFill>
                <a:latin typeface="Times New Roman"/>
                <a:cs typeface="Times New Roman"/>
              </a:rPr>
              <a:t>difficulty </a:t>
            </a:r>
            <a:r>
              <a:rPr dirty="0" sz="1000" spc="-5">
                <a:solidFill>
                  <a:srgbClr val="010202"/>
                </a:solidFill>
                <a:latin typeface="Times New Roman"/>
                <a:cs typeface="Times New Roman"/>
              </a:rPr>
              <a:t>would be encountered in arranging the state of the system such  that, </a:t>
            </a:r>
            <a:r>
              <a:rPr dirty="0" sz="1000" spc="-10">
                <a:solidFill>
                  <a:srgbClr val="010202"/>
                </a:solidFill>
                <a:latin typeface="Times New Roman"/>
                <a:cs typeface="Times New Roman"/>
              </a:rPr>
              <a:t>simultaneously, </a:t>
            </a:r>
            <a:r>
              <a:rPr dirty="0" sz="1000" spc="-5">
                <a:solidFill>
                  <a:srgbClr val="010202"/>
                </a:solidFill>
                <a:latin typeface="Times New Roman"/>
                <a:cs typeface="Times New Roman"/>
              </a:rPr>
              <a:t>it has the required entropy and occupies the required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864360">
              <a:lnSpc>
                <a:spcPct val="100000"/>
              </a:lnSpc>
            </a:pPr>
            <a:r>
              <a:rPr dirty="0" sz="1000" b="1">
                <a:solidFill>
                  <a:srgbClr val="010202"/>
                </a:solidFill>
                <a:latin typeface="Times New Roman"/>
                <a:cs typeface="Times New Roman"/>
              </a:rPr>
              <a:t>3.16</a:t>
            </a:r>
            <a:r>
              <a:rPr dirty="0" sz="1000" spc="-5" b="1">
                <a:solidFill>
                  <a:srgbClr val="010202"/>
                </a:solidFill>
                <a:latin typeface="Times New Roman"/>
                <a:cs typeface="Times New Roman"/>
              </a:rPr>
              <a:t> SUMMARY</a:t>
            </a:r>
            <a:endParaRPr sz="1000">
              <a:latin typeface="Times New Roman"/>
              <a:cs typeface="Times New Roman"/>
            </a:endParaRPr>
          </a:p>
          <a:p>
            <a:pPr>
              <a:lnSpc>
                <a:spcPct val="100000"/>
              </a:lnSpc>
              <a:spcBef>
                <a:spcPts val="55"/>
              </a:spcBef>
            </a:pPr>
            <a:endParaRPr sz="1100">
              <a:latin typeface="Times New Roman"/>
              <a:cs typeface="Times New Roman"/>
            </a:endParaRPr>
          </a:p>
          <a:p>
            <a:pPr algn="just" marL="178435" marR="43180" indent="-126364">
              <a:lnSpc>
                <a:spcPct val="100000"/>
              </a:lnSpc>
              <a:buAutoNum type="arabicPeriod"/>
              <a:tabLst>
                <a:tab pos="194310" algn="l"/>
              </a:tabLst>
            </a:pPr>
            <a:r>
              <a:rPr dirty="0" sz="1000">
                <a:solidFill>
                  <a:srgbClr val="010202"/>
                </a:solidFill>
                <a:latin typeface="Times New Roman"/>
                <a:cs typeface="Times New Roman"/>
              </a:rPr>
              <a:t>The process paths taken by a system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a change of state can be classified  </a:t>
            </a:r>
            <a:r>
              <a:rPr dirty="0" sz="1000" spc="-5">
                <a:solidFill>
                  <a:srgbClr val="010202"/>
                </a:solidFill>
                <a:latin typeface="Times New Roman"/>
                <a:cs typeface="Times New Roman"/>
              </a:rPr>
              <a:t>into two types; reversible and irreversible. When the change in the state of the system  occurs as the result of the application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finite driving force, the process proceeds  </a:t>
            </a:r>
            <a:r>
              <a:rPr dirty="0" sz="1000" spc="-10">
                <a:solidFill>
                  <a:srgbClr val="010202"/>
                </a:solidFill>
                <a:latin typeface="Times New Roman"/>
                <a:cs typeface="Times New Roman"/>
              </a:rPr>
              <a:t>irreversibly, </a:t>
            </a:r>
            <a:r>
              <a:rPr dirty="0" sz="1000" spc="-5">
                <a:solidFill>
                  <a:srgbClr val="010202"/>
                </a:solidFill>
                <a:latin typeface="Times New Roman"/>
                <a:cs typeface="Times New Roman"/>
              </a:rPr>
              <a:t>and the degree of irreversibility of the process increases with increasing  magnitude of the driving force.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process to occur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the driving force  must be infinitesimal, and thus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process proceeds at an infinitesimal rate.  The system moves through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continuum of equilibrium states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a:t>
            </a:r>
            <a:r>
              <a:rPr dirty="0" sz="1000">
                <a:solidFill>
                  <a:srgbClr val="010202"/>
                </a:solidFill>
                <a:latin typeface="Times New Roman"/>
                <a:cs typeface="Times New Roman"/>
              </a:rPr>
              <a:t>process.</a:t>
            </a:r>
            <a:endParaRPr sz="1000">
              <a:latin typeface="Times New Roman"/>
              <a:cs typeface="Times New Roman"/>
            </a:endParaRPr>
          </a:p>
          <a:p>
            <a:pPr algn="just" marL="179070" marR="45085" indent="-127000">
              <a:lnSpc>
                <a:spcPct val="100000"/>
              </a:lnSpc>
              <a:buClr>
                <a:srgbClr val="010202"/>
              </a:buClr>
              <a:buFont typeface="Times New Roman"/>
              <a:buAutoNum type="arabicPeriod"/>
              <a:tabLst>
                <a:tab pos="208915" algn="l"/>
              </a:tabLst>
            </a:pPr>
            <a:r>
              <a:rPr dirty="0"/>
              <a:t>	</a:t>
            </a:r>
            <a:r>
              <a:rPr dirty="0" sz="1000" spc="-5">
                <a:solidFill>
                  <a:srgbClr val="010202"/>
                </a:solidFill>
                <a:latin typeface="Times New Roman"/>
                <a:cs typeface="Times New Roman"/>
              </a:rPr>
              <a:t>When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a:t>
            </a:r>
            <a:r>
              <a:rPr dirty="0" sz="1000" spc="-10">
                <a:solidFill>
                  <a:srgbClr val="010202"/>
                </a:solidFill>
                <a:latin typeface="Times New Roman"/>
                <a:cs typeface="Times New Roman"/>
              </a:rPr>
              <a:t>undergoes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of state during which it performs work and  </a:t>
            </a:r>
            <a:r>
              <a:rPr dirty="0" sz="1000">
                <a:solidFill>
                  <a:srgbClr val="010202"/>
                </a:solidFill>
                <a:latin typeface="Times New Roman"/>
                <a:cs typeface="Times New Roman"/>
              </a:rPr>
              <a:t>absorbs</a:t>
            </a:r>
            <a:r>
              <a:rPr dirty="0" sz="1000" spc="11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magnitudes</a:t>
            </a:r>
            <a:r>
              <a:rPr dirty="0" sz="1000" spc="110">
                <a:solidFill>
                  <a:srgbClr val="010202"/>
                </a:solidFill>
                <a:latin typeface="Times New Roman"/>
                <a:cs typeface="Times New Roman"/>
              </a:rPr>
              <a:t> </a:t>
            </a:r>
            <a:r>
              <a:rPr dirty="0" sz="1000">
                <a:solidFill>
                  <a:srgbClr val="010202"/>
                </a:solidFill>
                <a:latin typeface="Times New Roman"/>
                <a:cs typeface="Times New Roman"/>
              </a:rPr>
              <a:t>of</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quantities</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w</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10">
                <a:solidFill>
                  <a:srgbClr val="010202"/>
                </a:solidFill>
                <a:latin typeface="Times New Roman"/>
                <a:cs typeface="Times New Roman"/>
              </a:rPr>
              <a:t> </a:t>
            </a:r>
            <a:r>
              <a:rPr dirty="0" sz="1000" i="1">
                <a:solidFill>
                  <a:srgbClr val="010202"/>
                </a:solidFill>
                <a:latin typeface="Times New Roman"/>
                <a:cs typeface="Times New Roman"/>
              </a:rPr>
              <a:t>q</a:t>
            </a:r>
            <a:r>
              <a:rPr dirty="0" sz="1000" spc="110" i="1">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maxima</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w</a:t>
            </a:r>
            <a:r>
              <a:rPr dirty="0" baseline="-33333" sz="1125" spc="7">
                <a:solidFill>
                  <a:srgbClr val="010202"/>
                </a:solidFill>
                <a:latin typeface="Times New Roman"/>
                <a:cs typeface="Times New Roman"/>
              </a:rPr>
              <a:t>max</a:t>
            </a:r>
            <a:r>
              <a:rPr dirty="0" baseline="-33333" sz="1125" spc="262">
                <a:solidFill>
                  <a:srgbClr val="010202"/>
                </a:solidFill>
                <a:latin typeface="Times New Roman"/>
                <a:cs typeface="Times New Roman"/>
              </a:rPr>
              <a:t> </a:t>
            </a:r>
            <a:r>
              <a:rPr dirty="0" sz="1000">
                <a:solidFill>
                  <a:srgbClr val="010202"/>
                </a:solidFill>
                <a:latin typeface="Times New Roman"/>
                <a:cs typeface="Times New Roman"/>
              </a:rPr>
              <a:t>and</a:t>
            </a:r>
            <a:r>
              <a:rPr dirty="0" sz="1000" spc="110">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a:t>
            </a:r>
            <a:endParaRPr sz="1000">
              <a:latin typeface="Times New Roman"/>
              <a:cs typeface="Times New Roman"/>
            </a:endParaRPr>
          </a:p>
          <a:p>
            <a:pPr algn="just" marL="177800" marR="45720" indent="635">
              <a:lnSpc>
                <a:spcPct val="100000"/>
              </a:lnSpc>
              <a:spcBef>
                <a:spcPts val="370"/>
              </a:spcBef>
            </a:pP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when the change of state occurs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For an irreversible path  </a:t>
            </a:r>
            <a:r>
              <a:rPr dirty="0" sz="1000">
                <a:solidFill>
                  <a:srgbClr val="010202"/>
                </a:solidFill>
                <a:latin typeface="Times New Roman"/>
                <a:cs typeface="Times New Roman"/>
              </a:rPr>
              <a:t>between the two states, less work is performed by the system, and correspondingly  </a:t>
            </a:r>
            <a:r>
              <a:rPr dirty="0" sz="1000" spc="-5">
                <a:solidFill>
                  <a:srgbClr val="010202"/>
                </a:solidFill>
                <a:latin typeface="Times New Roman"/>
                <a:cs typeface="Times New Roman"/>
              </a:rPr>
              <a:t>less heat 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absorbed.</a:t>
            </a:r>
            <a:endParaRPr sz="1000">
              <a:latin typeface="Times New Roman"/>
              <a:cs typeface="Times New Roman"/>
            </a:endParaRPr>
          </a:p>
          <a:p>
            <a:pPr algn="just" marL="177165" indent="-127000">
              <a:lnSpc>
                <a:spcPct val="100000"/>
              </a:lnSpc>
              <a:buAutoNum type="arabicPeriod" startAt="3"/>
              <a:tabLst>
                <a:tab pos="177800" algn="l"/>
              </a:tabLst>
            </a:pPr>
            <a:r>
              <a:rPr dirty="0" sz="1000" spc="-5">
                <a:solidFill>
                  <a:srgbClr val="010202"/>
                </a:solidFill>
                <a:latin typeface="Times New Roman"/>
                <a:cs typeface="Times New Roman"/>
              </a:rPr>
              <a:t>There exists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entropy </a:t>
            </a:r>
            <a:r>
              <a:rPr dirty="0" sz="1000" i="1">
                <a:solidFill>
                  <a:srgbClr val="010202"/>
                </a:solidFill>
                <a:latin typeface="Times New Roman"/>
                <a:cs typeface="Times New Roman"/>
              </a:rPr>
              <a:t>S, </a:t>
            </a:r>
            <a:r>
              <a:rPr dirty="0" sz="1000">
                <a:solidFill>
                  <a:srgbClr val="010202"/>
                </a:solidFill>
                <a:latin typeface="Times New Roman"/>
                <a:cs typeface="Times New Roman"/>
              </a:rPr>
              <a:t>which is defined</a:t>
            </a:r>
            <a:r>
              <a:rPr dirty="0" sz="1000" spc="-2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68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2128520" y="852805"/>
            <a:ext cx="800100" cy="4000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684530" y="1455419"/>
            <a:ext cx="3659504"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This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entropy in state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and that in state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is</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1799907" y="1807845"/>
            <a:ext cx="1457325" cy="4000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31800" y="2400934"/>
            <a:ext cx="4626610" cy="5022215"/>
          </a:xfrm>
          <a:prstGeom prst="rect">
            <a:avLst/>
          </a:prstGeom>
        </p:spPr>
        <p:txBody>
          <a:bodyPr wrap="square" lIns="0" tIns="12700" rIns="0" bIns="0" rtlCol="0" vert="horz">
            <a:spAutoFit/>
          </a:bodyPr>
          <a:lstStyle/>
          <a:p>
            <a:pPr marL="264795" marR="33655">
              <a:lnSpc>
                <a:spcPct val="100000"/>
              </a:lnSpc>
              <a:spcBef>
                <a:spcPts val="100"/>
              </a:spcBef>
            </a:pPr>
            <a:r>
              <a:rPr dirty="0" sz="1000" spc="-5">
                <a:solidFill>
                  <a:srgbClr val="010202"/>
                </a:solidFill>
                <a:latin typeface="Times New Roman"/>
                <a:cs typeface="Times New Roman"/>
              </a:rPr>
              <a:t>If, in moving between the two states, the temperature of the system remains  </a:t>
            </a:r>
            <a:r>
              <a:rPr dirty="0" sz="1000">
                <a:solidFill>
                  <a:srgbClr val="010202"/>
                </a:solidFill>
                <a:latin typeface="Times New Roman"/>
                <a:cs typeface="Times New Roman"/>
              </a:rPr>
              <a:t>constant,</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increase</a:t>
            </a:r>
            <a:r>
              <a:rPr dirty="0" sz="1000" spc="114">
                <a:solidFill>
                  <a:srgbClr val="010202"/>
                </a:solidFill>
                <a:latin typeface="Times New Roman"/>
                <a:cs typeface="Times New Roman"/>
              </a:rPr>
              <a:t> </a:t>
            </a:r>
            <a:r>
              <a:rPr dirty="0" sz="1000">
                <a:solidFill>
                  <a:srgbClr val="010202"/>
                </a:solidFill>
                <a:latin typeface="Times New Roman"/>
                <a:cs typeface="Times New Roman"/>
              </a:rPr>
              <a:t>in</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entropy</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110">
                <a:solidFill>
                  <a:srgbClr val="010202"/>
                </a:solidFill>
                <a:latin typeface="Times New Roman"/>
                <a:cs typeface="Times New Roman"/>
              </a:rPr>
              <a:t> </a:t>
            </a:r>
            <a:r>
              <a:rPr dirty="0" sz="1000">
                <a:solidFill>
                  <a:srgbClr val="010202"/>
                </a:solidFill>
                <a:latin typeface="Times New Roman"/>
                <a:cs typeface="Times New Roman"/>
              </a:rPr>
              <a:t>is</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S=q</a:t>
            </a:r>
            <a:r>
              <a:rPr dirty="0" baseline="-33333" sz="1125" spc="-15">
                <a:solidFill>
                  <a:srgbClr val="010202"/>
                </a:solidFill>
                <a:latin typeface="Times New Roman"/>
                <a:cs typeface="Times New Roman"/>
              </a:rPr>
              <a:t>rev</a:t>
            </a:r>
            <a:r>
              <a:rPr dirty="0" sz="1000" spc="-10" i="1">
                <a:solidFill>
                  <a:srgbClr val="010202"/>
                </a:solidFill>
                <a:latin typeface="Times New Roman"/>
                <a:cs typeface="Times New Roman"/>
              </a:rPr>
              <a:t>/T,</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where</a:t>
            </a:r>
            <a:r>
              <a:rPr dirty="0" sz="1000" spc="110">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baseline="-33333" sz="1125" spc="262">
                <a:solidFill>
                  <a:srgbClr val="010202"/>
                </a:solidFill>
                <a:latin typeface="Times New Roman"/>
                <a:cs typeface="Times New Roman"/>
              </a:rPr>
              <a:t> </a:t>
            </a:r>
            <a:r>
              <a:rPr dirty="0" sz="1000">
                <a:solidFill>
                  <a:srgbClr val="010202"/>
                </a:solidFill>
                <a:latin typeface="Times New Roman"/>
                <a:cs typeface="Times New Roman"/>
              </a:rPr>
              <a:t>is</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marL="265430">
              <a:lnSpc>
                <a:spcPct val="100000"/>
              </a:lnSpc>
              <a:spcBef>
                <a:spcPts val="370"/>
              </a:spcBef>
            </a:pPr>
            <a:r>
              <a:rPr dirty="0" sz="1000" spc="-5">
                <a:solidFill>
                  <a:srgbClr val="010202"/>
                </a:solidFill>
                <a:latin typeface="Times New Roman"/>
                <a:cs typeface="Times New Roman"/>
              </a:rPr>
              <a:t>heat absorbed by the system in moving </a:t>
            </a:r>
            <a:r>
              <a:rPr dirty="0" sz="1000" spc="-10" i="1">
                <a:solidFill>
                  <a:srgbClr val="010202"/>
                </a:solidFill>
                <a:latin typeface="Times New Roman"/>
                <a:cs typeface="Times New Roman"/>
              </a:rPr>
              <a:t>reversibly </a:t>
            </a:r>
            <a:r>
              <a:rPr dirty="0" sz="1000" spc="-5">
                <a:solidFill>
                  <a:srgbClr val="010202"/>
                </a:solidFill>
                <a:latin typeface="Times New Roman"/>
                <a:cs typeface="Times New Roman"/>
              </a:rPr>
              <a:t>between the two</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states.</a:t>
            </a:r>
            <a:endParaRPr sz="1000">
              <a:latin typeface="Times New Roman"/>
              <a:cs typeface="Times New Roman"/>
            </a:endParaRPr>
          </a:p>
          <a:p>
            <a:pPr algn="r" marL="135890" marR="41910" indent="-135890">
              <a:lnSpc>
                <a:spcPct val="100000"/>
              </a:lnSpc>
              <a:buAutoNum type="arabicPeriod" startAt="4"/>
              <a:tabLst>
                <a:tab pos="135890" algn="l"/>
              </a:tabLst>
            </a:pPr>
            <a:r>
              <a:rPr dirty="0" sz="1000">
                <a:solidFill>
                  <a:srgbClr val="010202"/>
                </a:solidFill>
                <a:latin typeface="Times New Roman"/>
                <a:cs typeface="Times New Roman"/>
              </a:rPr>
              <a:t>If</a:t>
            </a:r>
            <a:r>
              <a:rPr dirty="0" sz="1000" spc="55">
                <a:solidFill>
                  <a:srgbClr val="010202"/>
                </a:solidFill>
                <a:latin typeface="Times New Roman"/>
                <a:cs typeface="Times New Roman"/>
              </a:rPr>
              <a:t> </a:t>
            </a:r>
            <a:r>
              <a:rPr dirty="0" sz="1000">
                <a:solidFill>
                  <a:srgbClr val="010202"/>
                </a:solidFill>
                <a:latin typeface="Times New Roman"/>
                <a:cs typeface="Times New Roman"/>
              </a:rPr>
              <a:t>heat</a:t>
            </a:r>
            <a:r>
              <a:rPr dirty="0" sz="1000" spc="60">
                <a:solidFill>
                  <a:srgbClr val="010202"/>
                </a:solidFill>
                <a:latin typeface="Times New Roman"/>
                <a:cs typeface="Times New Roman"/>
              </a:rPr>
              <a:t> </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rev</a:t>
            </a:r>
            <a:r>
              <a:rPr dirty="0" baseline="-33333" sz="1125" spc="179">
                <a:solidFill>
                  <a:srgbClr val="010202"/>
                </a:solidFill>
                <a:latin typeface="Times New Roman"/>
                <a:cs typeface="Times New Roman"/>
              </a:rPr>
              <a:t> </a:t>
            </a:r>
            <a:r>
              <a:rPr dirty="0" sz="1000">
                <a:solidFill>
                  <a:srgbClr val="010202"/>
                </a:solidFill>
                <a:latin typeface="Times New Roman"/>
                <a:cs typeface="Times New Roman"/>
              </a:rPr>
              <a:t>is</a:t>
            </a:r>
            <a:r>
              <a:rPr dirty="0" sz="1000" spc="60">
                <a:solidFill>
                  <a:srgbClr val="010202"/>
                </a:solidFill>
                <a:latin typeface="Times New Roman"/>
                <a:cs typeface="Times New Roman"/>
              </a:rPr>
              <a:t> </a:t>
            </a:r>
            <a:r>
              <a:rPr dirty="0" sz="1000">
                <a:solidFill>
                  <a:srgbClr val="010202"/>
                </a:solidFill>
                <a:latin typeface="Times New Roman"/>
                <a:cs typeface="Times New Roman"/>
              </a:rPr>
              <a:t>provided</a:t>
            </a:r>
            <a:r>
              <a:rPr dirty="0" sz="1000" spc="60">
                <a:solidFill>
                  <a:srgbClr val="010202"/>
                </a:solidFill>
                <a:latin typeface="Times New Roman"/>
                <a:cs typeface="Times New Roman"/>
              </a:rPr>
              <a:t> </a:t>
            </a:r>
            <a:r>
              <a:rPr dirty="0" sz="1000">
                <a:solidFill>
                  <a:srgbClr val="010202"/>
                </a:solidFill>
                <a:latin typeface="Times New Roman"/>
                <a:cs typeface="Times New Roman"/>
              </a:rPr>
              <a:t>by</a:t>
            </a:r>
            <a:r>
              <a:rPr dirty="0" sz="1000" spc="60">
                <a:solidFill>
                  <a:srgbClr val="010202"/>
                </a:solidFill>
                <a:latin typeface="Times New Roman"/>
                <a:cs typeface="Times New Roman"/>
              </a:rPr>
              <a:t> </a:t>
            </a:r>
            <a:r>
              <a:rPr dirty="0" sz="1000">
                <a:solidFill>
                  <a:srgbClr val="010202"/>
                </a:solidFill>
                <a:latin typeface="Times New Roman"/>
                <a:cs typeface="Times New Roman"/>
              </a:rPr>
              <a:t>a</a:t>
            </a:r>
            <a:r>
              <a:rPr dirty="0" sz="1000" spc="60">
                <a:solidFill>
                  <a:srgbClr val="010202"/>
                </a:solidFill>
                <a:latin typeface="Times New Roman"/>
                <a:cs typeface="Times New Roman"/>
              </a:rPr>
              <a:t> </a:t>
            </a:r>
            <a:r>
              <a:rPr dirty="0" sz="1000">
                <a:solidFill>
                  <a:srgbClr val="010202"/>
                </a:solidFill>
                <a:latin typeface="Times New Roman"/>
                <a:cs typeface="Times New Roman"/>
              </a:rPr>
              <a:t>constant-temperature</a:t>
            </a:r>
            <a:r>
              <a:rPr dirty="0" sz="1000" spc="6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55">
                <a:solidFill>
                  <a:srgbClr val="010202"/>
                </a:solidFill>
                <a:latin typeface="Times New Roman"/>
                <a:cs typeface="Times New Roman"/>
              </a:rPr>
              <a:t> </a:t>
            </a:r>
            <a:r>
              <a:rPr dirty="0" sz="1000">
                <a:solidFill>
                  <a:srgbClr val="010202"/>
                </a:solidFill>
                <a:latin typeface="Times New Roman"/>
                <a:cs typeface="Times New Roman"/>
              </a:rPr>
              <a:t>reservoir</a:t>
            </a:r>
            <a:r>
              <a:rPr dirty="0" sz="1000" spc="60">
                <a:solidFill>
                  <a:srgbClr val="010202"/>
                </a:solidFill>
                <a:latin typeface="Times New Roman"/>
                <a:cs typeface="Times New Roman"/>
              </a:rPr>
              <a:t> </a:t>
            </a:r>
            <a:r>
              <a:rPr dirty="0" sz="1000">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5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a:p>
            <a:pPr algn="r" marR="33020">
              <a:lnSpc>
                <a:spcPct val="100000"/>
              </a:lnSpc>
              <a:spcBef>
                <a:spcPts val="370"/>
              </a:spcBef>
            </a:pPr>
            <a:r>
              <a:rPr dirty="0" sz="1000" spc="-5">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entropy</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reservoir</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decreases</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amount</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i="1">
                <a:solidFill>
                  <a:srgbClr val="010202"/>
                </a:solidFill>
                <a:latin typeface="Times New Roman"/>
                <a:cs typeface="Times New Roman"/>
              </a:rPr>
              <a:t>/T</a:t>
            </a:r>
            <a:r>
              <a:rPr dirty="0" sz="1000" spc="80" i="1">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90">
                <a:solidFill>
                  <a:srgbClr val="010202"/>
                </a:solidFill>
                <a:latin typeface="Times New Roman"/>
                <a:cs typeface="Times New Roman"/>
              </a:rPr>
              <a:t> </a:t>
            </a:r>
            <a:r>
              <a:rPr dirty="0" sz="1000">
                <a:solidFill>
                  <a:srgbClr val="010202"/>
                </a:solidFill>
                <a:latin typeface="Times New Roman"/>
                <a:cs typeface="Times New Roman"/>
              </a:rPr>
              <a:t>a</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result</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algn="just" marL="165735" marR="32384" indent="-1270">
              <a:lnSpc>
                <a:spcPct val="100000"/>
              </a:lnSpc>
              <a:spcBef>
                <a:spcPts val="370"/>
              </a:spcBef>
            </a:pPr>
            <a:r>
              <a:rPr dirty="0" sz="1000" spc="-5">
                <a:solidFill>
                  <a:srgbClr val="010202"/>
                </a:solidFill>
                <a:latin typeface="Times New Roman"/>
                <a:cs typeface="Times New Roman"/>
              </a:rPr>
              <a:t>moving from </a:t>
            </a:r>
            <a:r>
              <a:rPr dirty="0" sz="1000" i="1">
                <a:solidFill>
                  <a:srgbClr val="010202"/>
                </a:solidFill>
                <a:latin typeface="Times New Roman"/>
                <a:cs typeface="Times New Roman"/>
              </a:rPr>
              <a:t>A </a:t>
            </a:r>
            <a:r>
              <a:rPr dirty="0" sz="1000">
                <a:solidFill>
                  <a:srgbClr val="010202"/>
                </a:solidFill>
                <a:latin typeface="Times New Roman"/>
                <a:cs typeface="Times New Roman"/>
              </a:rPr>
              <a:t>to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The entropy of the combined system+heat reservoir is thus  unchanged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reversible process; entropy has simply been transferred  from the heat reservoir to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algn="just" marL="167640" marR="30480" indent="-128905">
              <a:lnSpc>
                <a:spcPct val="100000"/>
              </a:lnSpc>
              <a:buAutoNum type="arabicPeriod" startAt="5"/>
              <a:tabLst>
                <a:tab pos="176530" algn="l"/>
              </a:tabLst>
            </a:pPr>
            <a:r>
              <a:rPr dirty="0" sz="1000">
                <a:solidFill>
                  <a:srgbClr val="010202"/>
                </a:solidFill>
                <a:latin typeface="Times New Roman"/>
                <a:cs typeface="Times New Roman"/>
              </a:rPr>
              <a:t>If the change in the state of a system from </a:t>
            </a:r>
            <a:r>
              <a:rPr dirty="0" sz="1000" spc="-5">
                <a:solidFill>
                  <a:srgbClr val="010202"/>
                </a:solidFill>
                <a:latin typeface="Times New Roman"/>
                <a:cs typeface="Times New Roman"/>
              </a:rPr>
              <a:t>A </a:t>
            </a:r>
            <a:r>
              <a:rPr dirty="0" sz="1000">
                <a:solidFill>
                  <a:srgbClr val="010202"/>
                </a:solidFill>
                <a:latin typeface="Times New Roman"/>
                <a:cs typeface="Times New Roman"/>
              </a:rPr>
              <a:t>to B were carried out </a:t>
            </a:r>
            <a:r>
              <a:rPr dirty="0" sz="1000" spc="-10">
                <a:solidFill>
                  <a:srgbClr val="010202"/>
                </a:solidFill>
                <a:latin typeface="Times New Roman"/>
                <a:cs typeface="Times New Roman"/>
              </a:rPr>
              <a:t>irreversibly, </a:t>
            </a:r>
            <a:r>
              <a:rPr dirty="0" sz="1000">
                <a:solidFill>
                  <a:srgbClr val="010202"/>
                </a:solidFill>
                <a:latin typeface="Times New Roman"/>
                <a:cs typeface="Times New Roman"/>
              </a:rPr>
              <a:t>then  less</a:t>
            </a:r>
            <a:r>
              <a:rPr dirty="0" sz="1000" spc="7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q</a:t>
            </a:r>
            <a:r>
              <a:rPr dirty="0" sz="1000" spc="70" i="1">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q</a:t>
            </a:r>
            <a:r>
              <a:rPr dirty="0" sz="1000" spc="-5">
                <a:solidFill>
                  <a:srgbClr val="010202"/>
                </a:solidFill>
                <a:latin typeface="Times New Roman"/>
                <a:cs typeface="Times New Roman"/>
              </a:rPr>
              <a:t>&lt;</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rev</a:t>
            </a:r>
            <a:r>
              <a:rPr dirty="0" sz="1000" spc="-5">
                <a:solidFill>
                  <a:srgbClr val="010202"/>
                </a:solidFill>
                <a:latin typeface="Times New Roman"/>
                <a:cs typeface="Times New Roman"/>
              </a:rPr>
              <a:t>)</a:t>
            </a:r>
            <a:r>
              <a:rPr dirty="0" sz="1000" spc="70">
                <a:solidFill>
                  <a:srgbClr val="010202"/>
                </a:solidFill>
                <a:latin typeface="Times New Roman"/>
                <a:cs typeface="Times New Roman"/>
              </a:rPr>
              <a:t> </a:t>
            </a:r>
            <a:r>
              <a:rPr dirty="0" sz="1000">
                <a:solidFill>
                  <a:srgbClr val="010202"/>
                </a:solidFill>
                <a:latin typeface="Times New Roman"/>
                <a:cs typeface="Times New Roman"/>
              </a:rPr>
              <a:t>would</a:t>
            </a:r>
            <a:r>
              <a:rPr dirty="0" sz="1000" spc="70">
                <a:solidFill>
                  <a:srgbClr val="010202"/>
                </a:solidFill>
                <a:latin typeface="Times New Roman"/>
                <a:cs typeface="Times New Roman"/>
              </a:rPr>
              <a:t> </a:t>
            </a:r>
            <a:r>
              <a:rPr dirty="0" sz="1000">
                <a:solidFill>
                  <a:srgbClr val="010202"/>
                </a:solidFill>
                <a:latin typeface="Times New Roman"/>
                <a:cs typeface="Times New Roman"/>
              </a:rPr>
              <a:t>be</a:t>
            </a:r>
            <a:r>
              <a:rPr dirty="0" sz="1000" spc="70">
                <a:solidFill>
                  <a:srgbClr val="010202"/>
                </a:solidFill>
                <a:latin typeface="Times New Roman"/>
                <a:cs typeface="Times New Roman"/>
              </a:rPr>
              <a:t> </a:t>
            </a:r>
            <a:r>
              <a:rPr dirty="0" sz="1000">
                <a:solidFill>
                  <a:srgbClr val="010202"/>
                </a:solidFill>
                <a:latin typeface="Times New Roman"/>
                <a:cs typeface="Times New Roman"/>
              </a:rPr>
              <a:t>withdrawn</a:t>
            </a:r>
            <a:r>
              <a:rPr dirty="0" sz="1000" spc="70">
                <a:solidFill>
                  <a:srgbClr val="010202"/>
                </a:solidFill>
                <a:latin typeface="Times New Roman"/>
                <a:cs typeface="Times New Roman"/>
              </a:rPr>
              <a:t> </a:t>
            </a:r>
            <a:r>
              <a:rPr dirty="0" sz="1000">
                <a:solidFill>
                  <a:srgbClr val="010202"/>
                </a:solidFill>
                <a:latin typeface="Times New Roman"/>
                <a:cs typeface="Times New Roman"/>
              </a:rPr>
              <a:t>from</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70">
                <a:solidFill>
                  <a:srgbClr val="010202"/>
                </a:solidFill>
                <a:latin typeface="Times New Roman"/>
                <a:cs typeface="Times New Roman"/>
              </a:rPr>
              <a:t> </a:t>
            </a:r>
            <a:r>
              <a:rPr dirty="0" sz="1000">
                <a:solidFill>
                  <a:srgbClr val="010202"/>
                </a:solidFill>
                <a:latin typeface="Times New Roman"/>
                <a:cs typeface="Times New Roman"/>
              </a:rPr>
              <a:t>reservoir</a:t>
            </a:r>
            <a:r>
              <a:rPr dirty="0" sz="1000" spc="70">
                <a:solidFill>
                  <a:srgbClr val="010202"/>
                </a:solidFill>
                <a:latin typeface="Times New Roman"/>
                <a:cs typeface="Times New Roman"/>
              </a:rPr>
              <a:t> </a:t>
            </a:r>
            <a:r>
              <a:rPr dirty="0" sz="1000">
                <a:solidFill>
                  <a:srgbClr val="010202"/>
                </a:solidFill>
                <a:latin typeface="Times New Roman"/>
                <a:cs typeface="Times New Roman"/>
              </a:rPr>
              <a:t>by</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70">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a:p>
            <a:pPr algn="just" marL="164465" marR="33020">
              <a:lnSpc>
                <a:spcPct val="100000"/>
              </a:lnSpc>
              <a:spcBef>
                <a:spcPts val="375"/>
              </a:spcBef>
            </a:pPr>
            <a:r>
              <a:rPr dirty="0" sz="1000">
                <a:solidFill>
                  <a:srgbClr val="010202"/>
                </a:solidFill>
                <a:latin typeface="Times New Roman"/>
                <a:cs typeface="Times New Roman"/>
              </a:rPr>
              <a:t>the magnitude of the decrease in the entropy of the reservoir would be </a:t>
            </a:r>
            <a:r>
              <a:rPr dirty="0" sz="1000" spc="-5">
                <a:solidFill>
                  <a:srgbClr val="010202"/>
                </a:solidFill>
                <a:latin typeface="Times New Roman"/>
                <a:cs typeface="Times New Roman"/>
              </a:rPr>
              <a:t>smaller (equal  </a:t>
            </a:r>
            <a:r>
              <a:rPr dirty="0" sz="1000">
                <a:solidFill>
                  <a:srgbClr val="010202"/>
                </a:solidFill>
                <a:latin typeface="Times New Roman"/>
                <a:cs typeface="Times New Roman"/>
              </a:rPr>
              <a:t>to</a:t>
            </a:r>
            <a:r>
              <a:rPr dirty="0" sz="1000" spc="80">
                <a:solidFill>
                  <a:srgbClr val="010202"/>
                </a:solidFill>
                <a:latin typeface="Times New Roman"/>
                <a:cs typeface="Times New Roman"/>
              </a:rPr>
              <a:t> </a:t>
            </a:r>
            <a:r>
              <a:rPr dirty="0" sz="1000" spc="-10" i="1">
                <a:solidFill>
                  <a:srgbClr val="010202"/>
                </a:solidFill>
                <a:latin typeface="Times New Roman"/>
                <a:cs typeface="Times New Roman"/>
              </a:rPr>
              <a:t>q/T</a:t>
            </a:r>
            <a:r>
              <a:rPr dirty="0" sz="1000" spc="-10">
                <a:solidFill>
                  <a:srgbClr val="010202"/>
                </a:solidFill>
                <a:latin typeface="Times New Roman"/>
                <a:cs typeface="Times New Roman"/>
              </a:rPr>
              <a: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However,</a:t>
            </a:r>
            <a:r>
              <a:rPr dirty="0" sz="1000" spc="85">
                <a:solidFill>
                  <a:srgbClr val="010202"/>
                </a:solidFill>
                <a:latin typeface="Times New Roman"/>
                <a:cs typeface="Times New Roman"/>
              </a:rPr>
              <a:t> </a:t>
            </a:r>
            <a:r>
              <a:rPr dirty="0" sz="1000">
                <a:solidFill>
                  <a:srgbClr val="010202"/>
                </a:solidFill>
                <a:latin typeface="Times New Roman"/>
                <a:cs typeface="Times New Roman"/>
              </a:rPr>
              <a:t>as</a:t>
            </a:r>
            <a:r>
              <a:rPr dirty="0" sz="1000" spc="85">
                <a:solidFill>
                  <a:srgbClr val="010202"/>
                </a:solidFill>
                <a:latin typeface="Times New Roman"/>
                <a:cs typeface="Times New Roman"/>
              </a:rPr>
              <a:t> </a:t>
            </a:r>
            <a:r>
              <a:rPr dirty="0" sz="1000">
                <a:solidFill>
                  <a:srgbClr val="010202"/>
                </a:solidFill>
                <a:latin typeface="Times New Roman"/>
                <a:cs typeface="Times New Roman"/>
              </a:rPr>
              <a:t>entropy</a:t>
            </a:r>
            <a:r>
              <a:rPr dirty="0" sz="1000" spc="85">
                <a:solidFill>
                  <a:srgbClr val="010202"/>
                </a:solidFill>
                <a:latin typeface="Times New Roman"/>
                <a:cs typeface="Times New Roman"/>
              </a:rPr>
              <a:t> </a:t>
            </a:r>
            <a:r>
              <a:rPr dirty="0" sz="1000">
                <a:solidFill>
                  <a:srgbClr val="010202"/>
                </a:solidFill>
                <a:latin typeface="Times New Roman"/>
                <a:cs typeface="Times New Roman"/>
              </a:rPr>
              <a:t>is</a:t>
            </a:r>
            <a:r>
              <a:rPr dirty="0" sz="1000" spc="85">
                <a:solidFill>
                  <a:srgbClr val="010202"/>
                </a:solidFill>
                <a:latin typeface="Times New Roman"/>
                <a:cs typeface="Times New Roman"/>
              </a:rPr>
              <a:t> </a:t>
            </a:r>
            <a:r>
              <a:rPr dirty="0" sz="1000">
                <a:solidFill>
                  <a:srgbClr val="010202"/>
                </a:solidFill>
                <a:latin typeface="Times New Roman"/>
                <a:cs typeface="Times New Roman"/>
              </a:rPr>
              <a:t>a</a:t>
            </a:r>
            <a:r>
              <a:rPr dirty="0" sz="1000" spc="85">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85">
                <a:solidFill>
                  <a:srgbClr val="010202"/>
                </a:solidFill>
                <a:latin typeface="Times New Roman"/>
                <a:cs typeface="Times New Roman"/>
              </a:rPr>
              <a:t> </a:t>
            </a:r>
            <a:r>
              <a:rPr dirty="0" sz="1000">
                <a:solidFill>
                  <a:srgbClr val="010202"/>
                </a:solidFill>
                <a:latin typeface="Times New Roman"/>
                <a:cs typeface="Times New Roman"/>
              </a:rPr>
              <a:t>function,</a:t>
            </a:r>
            <a:r>
              <a:rPr dirty="0" sz="1000" spc="85">
                <a:solidFill>
                  <a:srgbClr val="010202"/>
                </a:solidFill>
                <a:latin typeface="Times New Roman"/>
                <a:cs typeface="Times New Roman"/>
              </a:rPr>
              <a:t> </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A</a:t>
            </a:r>
            <a:r>
              <a:rPr dirty="0" baseline="-33333" sz="1125" spc="202"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85">
                <a:solidFill>
                  <a:srgbClr val="010202"/>
                </a:solidFill>
                <a:latin typeface="Times New Roman"/>
                <a:cs typeface="Times New Roman"/>
              </a:rPr>
              <a:t> </a:t>
            </a:r>
            <a:r>
              <a:rPr dirty="0" sz="1000">
                <a:solidFill>
                  <a:srgbClr val="010202"/>
                </a:solidFill>
                <a:latin typeface="Times New Roman"/>
                <a:cs typeface="Times New Roman"/>
              </a:rPr>
              <a:t>independent</a:t>
            </a:r>
            <a:r>
              <a:rPr dirty="0" sz="1000" spc="85">
                <a:solidFill>
                  <a:srgbClr val="010202"/>
                </a:solidFill>
                <a:latin typeface="Times New Roman"/>
                <a:cs typeface="Times New Roman"/>
              </a:rPr>
              <a:t> </a:t>
            </a:r>
            <a:r>
              <a:rPr dirty="0" sz="1000">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process</a:t>
            </a:r>
            <a:endParaRPr sz="1000">
              <a:latin typeface="Times New Roman"/>
              <a:cs typeface="Times New Roman"/>
            </a:endParaRPr>
          </a:p>
          <a:p>
            <a:pPr algn="just" marL="165100" marR="33655">
              <a:lnSpc>
                <a:spcPct val="130900"/>
              </a:lnSpc>
            </a:pPr>
            <a:r>
              <a:rPr dirty="0" sz="1000">
                <a:solidFill>
                  <a:srgbClr val="010202"/>
                </a:solidFill>
                <a:latin typeface="Times New Roman"/>
                <a:cs typeface="Times New Roman"/>
              </a:rPr>
              <a:t>path and thus 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system</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heat reservoir</a:t>
            </a:r>
            <a:r>
              <a:rPr dirty="0" sz="1000">
                <a:solidFill>
                  <a:srgbClr val="010202"/>
                </a:solidFill>
                <a:latin typeface="Times New Roman"/>
                <a:cs typeface="Times New Roman"/>
              </a:rPr>
              <a:t>&gt;0. Entropy has been created as a result of the  </a:t>
            </a:r>
            <a:r>
              <a:rPr dirty="0" sz="1000" spc="-5">
                <a:solidFill>
                  <a:srgbClr val="010202"/>
                </a:solidFill>
                <a:latin typeface="Times New Roman"/>
                <a:cs typeface="Times New Roman"/>
              </a:rPr>
              <a:t>occurrence of an irreversible process. The created entropy is termed</a:t>
            </a:r>
            <a:r>
              <a:rPr dirty="0" sz="1000" spc="-25">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a:t>
            </a:r>
            <a:endParaRPr sz="1000">
              <a:latin typeface="Times New Roman"/>
              <a:cs typeface="Times New Roman"/>
            </a:endParaRPr>
          </a:p>
          <a:p>
            <a:pPr algn="just" marL="165100" marR="32384" indent="-127000">
              <a:lnSpc>
                <a:spcPct val="130900"/>
              </a:lnSpc>
              <a:buAutoNum type="arabicPeriod" startAt="6"/>
              <a:tabLst>
                <a:tab pos="166370" algn="l"/>
              </a:tabLst>
            </a:pPr>
            <a:r>
              <a:rPr dirty="0" sz="1000">
                <a:solidFill>
                  <a:srgbClr val="010202"/>
                </a:solidFill>
                <a:latin typeface="Times New Roman"/>
                <a:cs typeface="Times New Roman"/>
              </a:rPr>
              <a:t>In the general case, </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q/T</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 and as the degree of </a:t>
            </a:r>
            <a:r>
              <a:rPr dirty="0" sz="1000" spc="-5">
                <a:solidFill>
                  <a:srgbClr val="010202"/>
                </a:solidFill>
                <a:latin typeface="Times New Roman"/>
                <a:cs typeface="Times New Roman"/>
              </a:rPr>
              <a:t>irreversibility </a:t>
            </a:r>
            <a:r>
              <a:rPr dirty="0" sz="1000">
                <a:solidFill>
                  <a:srgbClr val="010202"/>
                </a:solidFill>
                <a:latin typeface="Times New Roman"/>
                <a:cs typeface="Times New Roman"/>
              </a:rPr>
              <a:t>increases, the  heat </a:t>
            </a:r>
            <a:r>
              <a:rPr dirty="0" sz="1000" i="1">
                <a:solidFill>
                  <a:srgbClr val="010202"/>
                </a:solidFill>
                <a:latin typeface="Times New Roman"/>
                <a:cs typeface="Times New Roman"/>
              </a:rPr>
              <a:t>q </a:t>
            </a:r>
            <a:r>
              <a:rPr dirty="0" sz="1000">
                <a:solidFill>
                  <a:srgbClr val="010202"/>
                </a:solidFill>
                <a:latin typeface="Times New Roman"/>
                <a:cs typeface="Times New Roman"/>
              </a:rPr>
              <a:t>withdrawn from the heat reservoir decreases, and the magnitude of 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  increases.</a:t>
            </a:r>
            <a:endParaRPr sz="1000">
              <a:latin typeface="Times New Roman"/>
              <a:cs typeface="Times New Roman"/>
            </a:endParaRPr>
          </a:p>
          <a:p>
            <a:pPr algn="just" marL="165100" marR="32384" indent="-127635">
              <a:lnSpc>
                <a:spcPct val="100000"/>
              </a:lnSpc>
              <a:buAutoNum type="arabicPeriod" startAt="6"/>
              <a:tabLst>
                <a:tab pos="175260" algn="l"/>
              </a:tabLst>
            </a:pPr>
            <a:r>
              <a:rPr dirty="0" sz="1000">
                <a:solidFill>
                  <a:srgbClr val="010202"/>
                </a:solidFill>
                <a:latin typeface="Times New Roman"/>
                <a:cs typeface="Times New Roman"/>
              </a:rPr>
              <a:t>The increase in </a:t>
            </a:r>
            <a:r>
              <a:rPr dirty="0" sz="1000" spc="-10">
                <a:solidFill>
                  <a:srgbClr val="010202"/>
                </a:solidFill>
                <a:latin typeface="Times New Roman"/>
                <a:cs typeface="Times New Roman"/>
              </a:rPr>
              <a:t>entropy, </a:t>
            </a:r>
            <a:r>
              <a:rPr dirty="0" sz="1000">
                <a:solidFill>
                  <a:srgbClr val="010202"/>
                </a:solidFill>
                <a:latin typeface="Times New Roman"/>
                <a:cs typeface="Times New Roman"/>
              </a:rPr>
              <a:t>due to the occurrence of an irreversible process, arises from  the degradation of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wherein some of the internal </a:t>
            </a:r>
            <a:r>
              <a:rPr dirty="0" sz="1000" spc="-15">
                <a:solidFill>
                  <a:srgbClr val="010202"/>
                </a:solidFill>
                <a:latin typeface="Times New Roman"/>
                <a:cs typeface="Times New Roman"/>
              </a:rPr>
              <a:t>energy,  </a:t>
            </a:r>
            <a:r>
              <a:rPr dirty="0" sz="1000" spc="-5">
                <a:solidFill>
                  <a:srgbClr val="010202"/>
                </a:solidFill>
                <a:latin typeface="Times New Roman"/>
                <a:cs typeface="Times New Roman"/>
              </a:rPr>
              <a:t>which is potentially available for the doing of useful work, is degraded to</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heat.</a:t>
            </a:r>
            <a:endParaRPr sz="1000">
              <a:latin typeface="Times New Roman"/>
              <a:cs typeface="Times New Roman"/>
            </a:endParaRPr>
          </a:p>
          <a:p>
            <a:pPr algn="just" marL="164465" marR="32384" indent="-126364">
              <a:lnSpc>
                <a:spcPct val="100000"/>
              </a:lnSpc>
              <a:buAutoNum type="arabicPeriod" startAt="6"/>
              <a:tabLst>
                <a:tab pos="177165" algn="l"/>
              </a:tabLst>
            </a:pPr>
            <a:r>
              <a:rPr dirty="0" sz="1000" spc="-5">
                <a:solidFill>
                  <a:srgbClr val="010202"/>
                </a:solidFill>
                <a:latin typeface="Times New Roman"/>
                <a:cs typeface="Times New Roman"/>
              </a:rPr>
              <a:t>A </a:t>
            </a:r>
            <a:r>
              <a:rPr dirty="0" sz="1000">
                <a:solidFill>
                  <a:srgbClr val="010202"/>
                </a:solidFill>
                <a:latin typeface="Times New Roman"/>
                <a:cs typeface="Times New Roman"/>
              </a:rPr>
              <a:t>process, occurring in an adiabatically contained system of constant volume (i.e., a  system of constant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 </a:t>
            </a:r>
            <a:r>
              <a:rPr dirty="0" sz="1000">
                <a:solidFill>
                  <a:srgbClr val="010202"/>
                </a:solidFill>
                <a:latin typeface="Times New Roman"/>
                <a:cs typeface="Times New Roman"/>
              </a:rPr>
              <a:t>will proceed irreversibly with a consequent production of  entropy until the entropy is maximized. The attainment of maximum entropy is the  </a:t>
            </a:r>
            <a:r>
              <a:rPr dirty="0" sz="1000" spc="-5">
                <a:solidFill>
                  <a:srgbClr val="010202"/>
                </a:solidFill>
                <a:latin typeface="Times New Roman"/>
                <a:cs typeface="Times New Roman"/>
              </a:rPr>
              <a:t>criterion for equilibrium. Thus the entropy of an adiabatically contained system can  never decrease; it increases as the result of an irreversible process and remains  constant at its maximum value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gn="just" marL="165735" marR="32384" indent="-127635">
              <a:lnSpc>
                <a:spcPct val="100000"/>
              </a:lnSpc>
              <a:buAutoNum type="arabicPeriod" startAt="6"/>
              <a:tabLst>
                <a:tab pos="183515" algn="l"/>
              </a:tabLst>
            </a:pPr>
            <a:r>
              <a:rPr dirty="0" sz="1000">
                <a:solidFill>
                  <a:srgbClr val="010202"/>
                </a:solidFill>
                <a:latin typeface="Times New Roman"/>
                <a:cs typeface="Times New Roman"/>
              </a:rPr>
              <a:t>Combination of the First and Second Laws of Thermodynamics gives, for a closed  system which does no work other than the work of expansion against a pressure,  </a:t>
            </a:r>
            <a:r>
              <a:rPr dirty="0" sz="1000" spc="10" i="1">
                <a:solidFill>
                  <a:srgbClr val="010202"/>
                </a:solidFill>
                <a:latin typeface="Times New Roman"/>
                <a:cs typeface="Times New Roman"/>
              </a:rPr>
              <a:t>dU=TdS–PdV</a:t>
            </a:r>
            <a:r>
              <a:rPr dirty="0" sz="1000" spc="10">
                <a:solidFill>
                  <a:srgbClr val="010202"/>
                </a:solidFill>
                <a:latin typeface="Times New Roman"/>
                <a:cs typeface="Times New Roman"/>
              </a:rPr>
              <a:t>.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is thus the natural choice of dependent variable for </a:t>
            </a:r>
            <a:r>
              <a:rPr dirty="0" sz="1000"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V </a:t>
            </a:r>
            <a:r>
              <a:rPr dirty="0" sz="1000">
                <a:solidFill>
                  <a:srgbClr val="010202"/>
                </a:solidFill>
                <a:latin typeface="Times New Roman"/>
                <a:cs typeface="Times New Roman"/>
              </a:rPr>
              <a:t>as the  </a:t>
            </a:r>
            <a:r>
              <a:rPr dirty="0" sz="1000" spc="-5">
                <a:solidFill>
                  <a:srgbClr val="010202"/>
                </a:solidFill>
                <a:latin typeface="Times New Roman"/>
                <a:cs typeface="Times New Roman"/>
              </a:rPr>
              <a:t>independent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variables.</a:t>
            </a:r>
            <a:endParaRPr sz="100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488" y="403097"/>
            <a:ext cx="4675505" cy="2174875"/>
          </a:xfrm>
          <a:prstGeom prst="rect">
            <a:avLst/>
          </a:prstGeom>
        </p:spPr>
        <p:txBody>
          <a:bodyPr wrap="square" lIns="0" tIns="12700" rIns="0" bIns="0" rtlCol="0" vert="horz">
            <a:spAutoFit/>
          </a:bodyPr>
          <a:lstStyle/>
          <a:p>
            <a:pPr marL="2494280">
              <a:lnSpc>
                <a:spcPct val="100000"/>
              </a:lnSpc>
              <a:spcBef>
                <a:spcPts val="100"/>
              </a:spcBef>
            </a:pPr>
            <a:r>
              <a:rPr dirty="0" sz="1000" i="1">
                <a:solidFill>
                  <a:srgbClr val="231F20"/>
                </a:solidFill>
                <a:latin typeface="Times New Roman"/>
                <a:cs typeface="Times New Roman"/>
              </a:rPr>
              <a:t>The Second Law of Thermodynamics</a:t>
            </a:r>
            <a:r>
              <a:rPr dirty="0" sz="1000" spc="145" i="1">
                <a:solidFill>
                  <a:srgbClr val="231F20"/>
                </a:solidFill>
                <a:latin typeface="Times New Roman"/>
                <a:cs typeface="Times New Roman"/>
              </a:rPr>
              <a:t> </a:t>
            </a:r>
            <a:r>
              <a:rPr dirty="0" sz="1000">
                <a:solidFill>
                  <a:srgbClr val="231F20"/>
                </a:solidFill>
                <a:latin typeface="Times New Roman"/>
                <a:cs typeface="Times New Roman"/>
              </a:rPr>
              <a:t>69</a:t>
            </a:r>
            <a:endParaRPr sz="1000">
              <a:latin typeface="Times New Roman"/>
              <a:cs typeface="Times New Roman"/>
            </a:endParaRPr>
          </a:p>
          <a:p>
            <a:pPr marL="1445260">
              <a:lnSpc>
                <a:spcPct val="100000"/>
              </a:lnSpc>
              <a:spcBef>
                <a:spcPts val="885"/>
              </a:spcBef>
            </a:pPr>
            <a:r>
              <a:rPr dirty="0" sz="1000" b="1">
                <a:solidFill>
                  <a:srgbClr val="010202"/>
                </a:solidFill>
                <a:latin typeface="Times New Roman"/>
                <a:cs typeface="Times New Roman"/>
              </a:rPr>
              <a:t>3.17 </a:t>
            </a:r>
            <a:r>
              <a:rPr dirty="0" sz="1000" spc="-5" b="1">
                <a:solidFill>
                  <a:srgbClr val="010202"/>
                </a:solidFill>
                <a:latin typeface="Times New Roman"/>
                <a:cs typeface="Times New Roman"/>
              </a:rPr>
              <a:t>NUMERICAL</a:t>
            </a:r>
            <a:r>
              <a:rPr dirty="0" sz="1000" spc="-60" b="1">
                <a:solidFill>
                  <a:srgbClr val="010202"/>
                </a:solidFill>
                <a:latin typeface="Times New Roman"/>
                <a:cs typeface="Times New Roman"/>
              </a:rPr>
              <a:t> </a:t>
            </a:r>
            <a:r>
              <a:rPr dirty="0" sz="1000" b="1">
                <a:solidFill>
                  <a:srgbClr val="010202"/>
                </a:solidFill>
                <a:latin typeface="Times New Roman"/>
                <a:cs typeface="Times New Roman"/>
              </a:rPr>
              <a:t>EXAMPLES</a:t>
            </a:r>
            <a:endParaRPr sz="1000">
              <a:latin typeface="Times New Roman"/>
              <a:cs typeface="Times New Roman"/>
            </a:endParaRPr>
          </a:p>
          <a:p>
            <a:pPr>
              <a:lnSpc>
                <a:spcPct val="100000"/>
              </a:lnSpc>
              <a:spcBef>
                <a:spcPts val="5"/>
              </a:spcBef>
            </a:pPr>
            <a:endParaRPr sz="1600">
              <a:latin typeface="Times New Roman"/>
              <a:cs typeface="Times New Roman"/>
            </a:endParaRPr>
          </a:p>
          <a:p>
            <a:pPr algn="ctr">
              <a:lnSpc>
                <a:spcPct val="100000"/>
              </a:lnSpc>
            </a:pPr>
            <a:r>
              <a:rPr dirty="0" sz="1000" b="1">
                <a:solidFill>
                  <a:srgbClr val="010202"/>
                </a:solidFill>
                <a:latin typeface="Times New Roman"/>
                <a:cs typeface="Times New Roman"/>
              </a:rPr>
              <a:t>Example</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1</a:t>
            </a:r>
            <a:endParaRPr sz="1000">
              <a:latin typeface="Times New Roman"/>
              <a:cs typeface="Times New Roman"/>
            </a:endParaRPr>
          </a:p>
          <a:p>
            <a:pPr algn="just" marL="50800" marR="43180" indent="-635">
              <a:lnSpc>
                <a:spcPct val="100000"/>
              </a:lnSpc>
              <a:spcBef>
                <a:spcPts val="620"/>
              </a:spcBef>
            </a:pPr>
            <a:r>
              <a:rPr dirty="0" sz="1000" spc="-5">
                <a:solidFill>
                  <a:srgbClr val="010202"/>
                </a:solidFill>
                <a:latin typeface="Times New Roman"/>
                <a:cs typeface="Times New Roman"/>
              </a:rPr>
              <a:t>Five moles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monatomic ideal gas are contained adiabatically at 50 atm pressure and  300 K. The pressure is suddenly released to 10 atm, and the gas </a:t>
            </a:r>
            <a:r>
              <a:rPr dirty="0" sz="1000" spc="-10">
                <a:solidFill>
                  <a:srgbClr val="010202"/>
                </a:solidFill>
                <a:latin typeface="Times New Roman"/>
                <a:cs typeface="Times New Roman"/>
              </a:rPr>
              <a:t>undergoes </a:t>
            </a:r>
            <a:r>
              <a:rPr dirty="0" sz="1000" spc="-5">
                <a:solidFill>
                  <a:srgbClr val="010202"/>
                </a:solidFill>
                <a:latin typeface="Times New Roman"/>
                <a:cs typeface="Times New Roman"/>
              </a:rPr>
              <a:t>an irreversible  expansion during which it performs 4000 joules of work. Show that the final temperature  </a:t>
            </a:r>
            <a:r>
              <a:rPr dirty="0" sz="1000">
                <a:solidFill>
                  <a:srgbClr val="010202"/>
                </a:solidFill>
                <a:latin typeface="Times New Roman"/>
                <a:cs typeface="Times New Roman"/>
              </a:rPr>
              <a:t>of the gas after the irreversible expansion is greater than that which the gas would attain  </a:t>
            </a:r>
            <a:r>
              <a:rPr dirty="0" sz="1000" spc="-5">
                <a:solidFill>
                  <a:srgbClr val="010202"/>
                </a:solidFill>
                <a:latin typeface="Times New Roman"/>
                <a:cs typeface="Times New Roman"/>
              </a:rPr>
              <a:t>if the expansion from 50 to 10 atm had been conducted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Calculate the entropy  produced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irreversible expansion. The constant-volume molar heat  capacity of the gas,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 </a:t>
            </a:r>
            <a:r>
              <a:rPr dirty="0" sz="1000">
                <a:solidFill>
                  <a:srgbClr val="010202"/>
                </a:solidFill>
                <a:latin typeface="Times New Roman"/>
                <a:cs typeface="Times New Roman"/>
              </a:rPr>
              <a:t>has the value</a:t>
            </a:r>
            <a:r>
              <a:rPr dirty="0" sz="1000" spc="-5">
                <a:solidFill>
                  <a:srgbClr val="010202"/>
                </a:solidFill>
                <a:latin typeface="Times New Roman"/>
                <a:cs typeface="Times New Roman"/>
              </a:rPr>
              <a:t> 1.5</a:t>
            </a:r>
            <a:r>
              <a:rPr dirty="0" sz="1000" spc="-5" i="1">
                <a:solidFill>
                  <a:srgbClr val="010202"/>
                </a:solidFill>
                <a:latin typeface="Times New Roman"/>
                <a:cs typeface="Times New Roman"/>
              </a:rPr>
              <a:t>R</a:t>
            </a:r>
            <a:endParaRPr sz="1000">
              <a:latin typeface="Times New Roman"/>
              <a:cs typeface="Times New Roman"/>
            </a:endParaRPr>
          </a:p>
          <a:p>
            <a:pPr algn="just" marL="177165">
              <a:lnSpc>
                <a:spcPct val="100000"/>
              </a:lnSpc>
              <a:spcBef>
                <a:spcPts val="370"/>
              </a:spcBef>
            </a:pPr>
            <a:r>
              <a:rPr dirty="0" sz="1000" spc="-5">
                <a:solidFill>
                  <a:srgbClr val="010202"/>
                </a:solidFill>
                <a:latin typeface="Times New Roman"/>
                <a:cs typeface="Times New Roman"/>
              </a:rPr>
              <a:t>In the initial state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a:t>
            </a:r>
            <a:endParaRPr sz="1000">
              <a:latin typeface="Times New Roman"/>
              <a:cs typeface="Times New Roman"/>
            </a:endParaRPr>
          </a:p>
        </p:txBody>
      </p:sp>
      <p:sp>
        <p:nvSpPr>
          <p:cNvPr id="3" name="object 3"/>
          <p:cNvSpPr/>
          <p:nvPr/>
        </p:nvSpPr>
        <p:spPr>
          <a:xfrm>
            <a:off x="1184275" y="2752242"/>
            <a:ext cx="2686050" cy="3333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3244265"/>
            <a:ext cx="4650105" cy="399415"/>
          </a:xfrm>
          <a:prstGeom prst="rect">
            <a:avLst/>
          </a:prstGeom>
        </p:spPr>
        <p:txBody>
          <a:bodyPr wrap="square" lIns="0" tIns="12700" rIns="0" bIns="0" rtlCol="0" vert="horz">
            <a:spAutoFit/>
          </a:bodyPr>
          <a:lstStyle/>
          <a:p>
            <a:pPr marL="38100" marR="30480">
              <a:lnSpc>
                <a:spcPct val="122600"/>
              </a:lnSpc>
              <a:spcBef>
                <a:spcPts val="100"/>
              </a:spcBef>
            </a:pPr>
            <a:r>
              <a:rPr dirty="0" sz="1000">
                <a:solidFill>
                  <a:srgbClr val="010202"/>
                </a:solidFill>
                <a:latin typeface="Times New Roman"/>
                <a:cs typeface="Times New Roman"/>
              </a:rPr>
              <a:t>If the adiabatic expansion from 50 to 10 atm is carried out </a:t>
            </a:r>
            <a:r>
              <a:rPr dirty="0" sz="1000" spc="-10">
                <a:solidFill>
                  <a:srgbClr val="010202"/>
                </a:solidFill>
                <a:latin typeface="Times New Roman"/>
                <a:cs typeface="Times New Roman"/>
              </a:rPr>
              <a:t>reversibly, </a:t>
            </a:r>
            <a:r>
              <a:rPr dirty="0" sz="1000">
                <a:solidFill>
                  <a:srgbClr val="010202"/>
                </a:solidFill>
                <a:latin typeface="Times New Roman"/>
                <a:cs typeface="Times New Roman"/>
              </a:rPr>
              <a:t>then the process  </a:t>
            </a:r>
            <a:r>
              <a:rPr dirty="0" sz="1000" spc="-5">
                <a:solidFill>
                  <a:srgbClr val="010202"/>
                </a:solidFill>
                <a:latin typeface="Times New Roman"/>
                <a:cs typeface="Times New Roman"/>
              </a:rPr>
              <a:t>path follows </a:t>
            </a:r>
            <a:r>
              <a:rPr dirty="0" sz="1000" spc="-10" i="1">
                <a:solidFill>
                  <a:srgbClr val="010202"/>
                </a:solidFill>
                <a:latin typeface="Times New Roman"/>
                <a:cs typeface="Times New Roman"/>
              </a:rPr>
              <a:t>PV</a:t>
            </a:r>
            <a:r>
              <a:rPr dirty="0" baseline="33333" sz="1125" spc="-15">
                <a:solidFill>
                  <a:srgbClr val="010202"/>
                </a:solidFill>
                <a:latin typeface="Times New Roman"/>
                <a:cs typeface="Times New Roman"/>
              </a:rPr>
              <a:t>μ</a:t>
            </a:r>
            <a:r>
              <a:rPr dirty="0" sz="1000" spc="-10">
                <a:solidFill>
                  <a:srgbClr val="010202"/>
                </a:solidFill>
                <a:latin typeface="Times New Roman"/>
                <a:cs typeface="Times New Roman"/>
              </a:rPr>
              <a:t>=constant, </a:t>
            </a:r>
            <a:r>
              <a:rPr dirty="0" sz="1000" spc="-5">
                <a:solidFill>
                  <a:srgbClr val="010202"/>
                </a:solidFill>
                <a:latin typeface="Times New Roman"/>
                <a:cs typeface="Times New Roman"/>
              </a:rPr>
              <a:t>and in the final state 2,</a:t>
            </a:r>
            <a:endParaRPr sz="1000">
              <a:latin typeface="Times New Roman"/>
              <a:cs typeface="Times New Roman"/>
            </a:endParaRPr>
          </a:p>
        </p:txBody>
      </p:sp>
      <p:sp>
        <p:nvSpPr>
          <p:cNvPr id="5" name="object 5"/>
          <p:cNvSpPr/>
          <p:nvPr/>
        </p:nvSpPr>
        <p:spPr>
          <a:xfrm>
            <a:off x="1084262" y="3817937"/>
            <a:ext cx="2886075" cy="3619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4372927"/>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7" name="object 7"/>
          <p:cNvSpPr/>
          <p:nvPr/>
        </p:nvSpPr>
        <p:spPr>
          <a:xfrm>
            <a:off x="1489075" y="4725352"/>
            <a:ext cx="2076450" cy="3048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5232717"/>
            <a:ext cx="43980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the irreversible process, which takes the gas from the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the state 3, as</a:t>
            </a:r>
            <a:r>
              <a:rPr dirty="0" sz="1000" spc="-40">
                <a:solidFill>
                  <a:srgbClr val="010202"/>
                </a:solidFill>
                <a:latin typeface="Times New Roman"/>
                <a:cs typeface="Times New Roman"/>
              </a:rPr>
              <a:t> </a:t>
            </a:r>
            <a:r>
              <a:rPr dirty="0" sz="1000" i="1">
                <a:solidFill>
                  <a:srgbClr val="010202"/>
                </a:solidFill>
                <a:latin typeface="Times New Roman"/>
                <a:cs typeface="Times New Roman"/>
              </a:rPr>
              <a:t>q</a:t>
            </a:r>
            <a:r>
              <a:rPr dirty="0" sz="1000">
                <a:solidFill>
                  <a:srgbClr val="010202"/>
                </a:solidFill>
                <a:latin typeface="Times New Roman"/>
                <a:cs typeface="Times New Roman"/>
              </a:rPr>
              <a:t>=0,</a:t>
            </a:r>
            <a:endParaRPr sz="1000">
              <a:latin typeface="Times New Roman"/>
              <a:cs typeface="Times New Roman"/>
            </a:endParaRPr>
          </a:p>
        </p:txBody>
      </p:sp>
      <p:sp>
        <p:nvSpPr>
          <p:cNvPr id="9" name="object 9"/>
          <p:cNvSpPr/>
          <p:nvPr/>
        </p:nvSpPr>
        <p:spPr>
          <a:xfrm>
            <a:off x="631825" y="5575617"/>
            <a:ext cx="3800475" cy="1428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19100" y="5864415"/>
            <a:ext cx="4650740" cy="1386205"/>
          </a:xfrm>
          <a:prstGeom prst="rect">
            <a:avLst/>
          </a:prstGeom>
        </p:spPr>
        <p:txBody>
          <a:bodyPr wrap="square" lIns="0" tIns="59690" rIns="0" bIns="0" rtlCol="0" vert="horz">
            <a:spAutoFit/>
          </a:bodyPr>
          <a:lstStyle/>
          <a:p>
            <a:pPr algn="just" marL="38100">
              <a:lnSpc>
                <a:spcPct val="100000"/>
              </a:lnSpc>
              <a:spcBef>
                <a:spcPts val="470"/>
              </a:spcBef>
            </a:pPr>
            <a:r>
              <a:rPr dirty="0" sz="1000">
                <a:solidFill>
                  <a:srgbClr val="010202"/>
                </a:solidFill>
                <a:latin typeface="Times New Roman"/>
                <a:cs typeface="Times New Roman"/>
              </a:rPr>
              <a:t>and hence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3</a:t>
            </a:r>
            <a:r>
              <a:rPr dirty="0" sz="1000" spc="-5">
                <a:solidFill>
                  <a:srgbClr val="010202"/>
                </a:solidFill>
                <a:latin typeface="Times New Roman"/>
                <a:cs typeface="Times New Roman"/>
              </a:rPr>
              <a:t>=236 K, which is higher than</a:t>
            </a:r>
            <a:r>
              <a:rPr dirty="0" sz="1000" spc="-1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endParaRPr sz="1000">
              <a:latin typeface="Times New Roman"/>
              <a:cs typeface="Times New Roman"/>
            </a:endParaRPr>
          </a:p>
          <a:p>
            <a:pPr algn="just" marL="38100" marR="31115" indent="127000">
              <a:lnSpc>
                <a:spcPct val="100000"/>
              </a:lnSpc>
              <a:spcBef>
                <a:spcPts val="370"/>
              </a:spcBef>
            </a:pPr>
            <a:r>
              <a:rPr dirty="0" sz="1000" spc="-5">
                <a:solidFill>
                  <a:srgbClr val="010202"/>
                </a:solidFill>
                <a:latin typeface="Times New Roman"/>
                <a:cs typeface="Times New Roman"/>
              </a:rPr>
              <a:t>As the irreversible expansion from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state </a:t>
            </a:r>
            <a:r>
              <a:rPr dirty="0" sz="1000">
                <a:solidFill>
                  <a:srgbClr val="010202"/>
                </a:solidFill>
                <a:latin typeface="Times New Roman"/>
                <a:cs typeface="Times New Roman"/>
              </a:rPr>
              <a:t>3 </a:t>
            </a:r>
            <a:r>
              <a:rPr dirty="0" sz="1000" spc="-5">
                <a:solidFill>
                  <a:srgbClr val="010202"/>
                </a:solidFill>
                <a:latin typeface="Times New Roman"/>
                <a:cs typeface="Times New Roman"/>
              </a:rPr>
              <a:t>was conducted </a:t>
            </a:r>
            <a:r>
              <a:rPr dirty="0" sz="1000" spc="-10">
                <a:solidFill>
                  <a:srgbClr val="010202"/>
                </a:solidFill>
                <a:latin typeface="Times New Roman"/>
                <a:cs typeface="Times New Roman"/>
              </a:rPr>
              <a:t>adiabatically, </a:t>
            </a:r>
            <a:r>
              <a:rPr dirty="0" sz="1000" spc="-5">
                <a:solidFill>
                  <a:srgbClr val="010202"/>
                </a:solidFill>
                <a:latin typeface="Times New Roman"/>
                <a:cs typeface="Times New Roman"/>
              </a:rPr>
              <a:t>no  </a:t>
            </a:r>
            <a:r>
              <a:rPr dirty="0" sz="1000">
                <a:solidFill>
                  <a:srgbClr val="010202"/>
                </a:solidFill>
                <a:latin typeface="Times New Roman"/>
                <a:cs typeface="Times New Roman"/>
              </a:rPr>
              <a:t>heat entered the system, and hence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entropy at state 3 and the  entropy</a:t>
            </a:r>
            <a:r>
              <a:rPr dirty="0" sz="1000" spc="25">
                <a:solidFill>
                  <a:srgbClr val="010202"/>
                </a:solidFill>
                <a:latin typeface="Times New Roman"/>
                <a:cs typeface="Times New Roman"/>
              </a:rPr>
              <a:t> </a:t>
            </a:r>
            <a:r>
              <a:rPr dirty="0" sz="1000">
                <a:solidFill>
                  <a:srgbClr val="010202"/>
                </a:solidFill>
                <a:latin typeface="Times New Roman"/>
                <a:cs typeface="Times New Roman"/>
              </a:rPr>
              <a:t>at</a:t>
            </a:r>
            <a:r>
              <a:rPr dirty="0" sz="1000" spc="25">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20">
                <a:solidFill>
                  <a:srgbClr val="010202"/>
                </a:solidFill>
                <a:latin typeface="Times New Roman"/>
                <a:cs typeface="Times New Roman"/>
              </a:rPr>
              <a:t> </a:t>
            </a:r>
            <a:r>
              <a:rPr dirty="0" sz="1000">
                <a:solidFill>
                  <a:srgbClr val="010202"/>
                </a:solidFill>
                <a:latin typeface="Times New Roman"/>
                <a:cs typeface="Times New Roman"/>
              </a:rPr>
              <a:t>1</a:t>
            </a:r>
            <a:r>
              <a:rPr dirty="0" sz="1000" spc="30">
                <a:solidFill>
                  <a:srgbClr val="010202"/>
                </a:solidFill>
                <a:latin typeface="Times New Roman"/>
                <a:cs typeface="Times New Roman"/>
              </a:rPr>
              <a:t> </a:t>
            </a:r>
            <a:r>
              <a:rPr dirty="0" sz="1000">
                <a:solidFill>
                  <a:srgbClr val="010202"/>
                </a:solidFill>
                <a:latin typeface="Times New Roman"/>
                <a:cs typeface="Times New Roman"/>
              </a:rPr>
              <a:t>is</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entropy</a:t>
            </a:r>
            <a:r>
              <a:rPr dirty="0" sz="1000" spc="25">
                <a:solidFill>
                  <a:srgbClr val="010202"/>
                </a:solidFill>
                <a:latin typeface="Times New Roman"/>
                <a:cs typeface="Times New Roman"/>
              </a:rPr>
              <a:t> </a:t>
            </a:r>
            <a:r>
              <a:rPr dirty="0" sz="1000">
                <a:solidFill>
                  <a:srgbClr val="010202"/>
                </a:solidFill>
                <a:latin typeface="Times New Roman"/>
                <a:cs typeface="Times New Roman"/>
              </a:rPr>
              <a:t>created,</a:t>
            </a:r>
            <a:r>
              <a:rPr dirty="0" sz="1000" spc="25">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20">
                <a:solidFill>
                  <a:srgbClr val="010202"/>
                </a:solidFill>
                <a:latin typeface="Times New Roman"/>
                <a:cs typeface="Times New Roman"/>
              </a:rPr>
              <a:t> </a:t>
            </a:r>
            <a:r>
              <a:rPr dirty="0" sz="1000">
                <a:solidFill>
                  <a:srgbClr val="010202"/>
                </a:solidFill>
                <a:latin typeface="Times New Roman"/>
                <a:cs typeface="Times New Roman"/>
              </a:rPr>
              <a:t>a</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result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irreversible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This</a:t>
            </a:r>
            <a:endParaRPr sz="1000">
              <a:latin typeface="Times New Roman"/>
              <a:cs typeface="Times New Roman"/>
            </a:endParaRPr>
          </a:p>
          <a:p>
            <a:pPr algn="just" marL="38100" marR="30480">
              <a:lnSpc>
                <a:spcPct val="100000"/>
              </a:lnSpc>
              <a:spcBef>
                <a:spcPts val="370"/>
              </a:spcBef>
            </a:pPr>
            <a:r>
              <a:rPr dirty="0" sz="1000" spc="-10">
                <a:solidFill>
                  <a:srgbClr val="010202"/>
                </a:solidFill>
                <a:latin typeface="Times New Roman"/>
                <a:cs typeface="Times New Roman"/>
              </a:rPr>
              <a:t>difference </a:t>
            </a:r>
            <a:r>
              <a:rPr dirty="0" sz="1000" spc="-5">
                <a:solidFill>
                  <a:srgbClr val="010202"/>
                </a:solidFill>
                <a:latin typeface="Times New Roman"/>
                <a:cs typeface="Times New Roman"/>
              </a:rPr>
              <a:t>in entropy can be calculated by considering any reversible path from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a:t>
            </a:r>
            <a:r>
              <a:rPr dirty="0" sz="1000">
                <a:solidFill>
                  <a:srgbClr val="010202"/>
                </a:solidFill>
                <a:latin typeface="Times New Roman"/>
                <a:cs typeface="Times New Roman"/>
              </a:rPr>
              <a:t>state 3. Consider the reversible path 1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 </a:t>
            </a:r>
            <a:r>
              <a:rPr dirty="0" sz="1000">
                <a:solidFill>
                  <a:srgbClr val="010202"/>
                </a:solidFill>
                <a:latin typeface="Times New Roman"/>
                <a:cs typeface="Times New Roman"/>
              </a:rPr>
              <a:t>3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3.8, which is a reversible  decrease in temperature from 300 to 236 </a:t>
            </a:r>
            <a:r>
              <a:rPr dirty="0" sz="1000" spc="-5">
                <a:solidFill>
                  <a:srgbClr val="010202"/>
                </a:solidFill>
                <a:latin typeface="Times New Roman"/>
                <a:cs typeface="Times New Roman"/>
              </a:rPr>
              <a:t>K </a:t>
            </a:r>
            <a:r>
              <a:rPr dirty="0" sz="1000">
                <a:solidFill>
                  <a:srgbClr val="010202"/>
                </a:solidFill>
                <a:latin typeface="Times New Roman"/>
                <a:cs typeface="Times New Roman"/>
              </a:rPr>
              <a:t>at constant volume followed by a reversible  </a:t>
            </a:r>
            <a:r>
              <a:rPr dirty="0" sz="1000" spc="-5">
                <a:solidFill>
                  <a:srgbClr val="010202"/>
                </a:solidFill>
                <a:latin typeface="Times New Roman"/>
                <a:cs typeface="Times New Roman"/>
              </a:rPr>
              <a:t>isothermal expansion from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to</a:t>
            </a:r>
            <a:r>
              <a:rPr dirty="0" sz="1000" spc="-125">
                <a:solidFill>
                  <a:srgbClr val="010202"/>
                </a:solidFill>
                <a:latin typeface="Times New Roman"/>
                <a:cs typeface="Times New Roman"/>
              </a:rPr>
              <a:t>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3</a:t>
            </a:r>
            <a:r>
              <a:rPr dirty="0" sz="1000" spc="-5" i="1">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70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090612" y="725805"/>
            <a:ext cx="3305175" cy="26670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3595370"/>
            <a:ext cx="3272790" cy="485140"/>
          </a:xfrm>
          <a:prstGeom prst="rect">
            <a:avLst/>
          </a:prstGeom>
        </p:spPr>
        <p:txBody>
          <a:bodyPr wrap="square" lIns="0" tIns="12700" rIns="0" bIns="0" rtlCol="0" vert="horz">
            <a:spAutoFit/>
          </a:bodyPr>
          <a:lstStyle/>
          <a:p>
            <a:pPr marL="4470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3.8 </a:t>
            </a:r>
            <a:r>
              <a:rPr dirty="0" sz="1000">
                <a:solidFill>
                  <a:srgbClr val="010202"/>
                </a:solidFill>
                <a:latin typeface="Times New Roman"/>
                <a:cs typeface="Times New Roman"/>
              </a:rPr>
              <a:t>The process paths considered in Example</a:t>
            </a:r>
            <a:r>
              <a:rPr dirty="0" sz="1000" spc="-80">
                <a:solidFill>
                  <a:srgbClr val="010202"/>
                </a:solidFill>
                <a:latin typeface="Times New Roman"/>
                <a:cs typeface="Times New Roman"/>
              </a:rPr>
              <a:t> </a:t>
            </a:r>
            <a:r>
              <a:rPr dirty="0" sz="1000">
                <a:solidFill>
                  <a:srgbClr val="010202"/>
                </a:solidFill>
                <a:latin typeface="Times New Roman"/>
                <a:cs typeface="Times New Roman"/>
              </a:rPr>
              <a:t>1.</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constant-volume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p:txBody>
      </p:sp>
      <p:sp>
        <p:nvSpPr>
          <p:cNvPr id="5" name="object 5"/>
          <p:cNvSpPr/>
          <p:nvPr/>
        </p:nvSpPr>
        <p:spPr>
          <a:xfrm>
            <a:off x="1808162" y="4227195"/>
            <a:ext cx="1438275" cy="1809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4610734"/>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7" name="object 7"/>
          <p:cNvSpPr/>
          <p:nvPr/>
        </p:nvSpPr>
        <p:spPr>
          <a:xfrm>
            <a:off x="2098675" y="4963159"/>
            <a:ext cx="866775" cy="4000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5565775"/>
            <a:ext cx="25469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integration of which, from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state </a:t>
            </a:r>
            <a:r>
              <a:rPr dirty="0" sz="1000" i="1">
                <a:solidFill>
                  <a:srgbClr val="010202"/>
                </a:solidFill>
                <a:latin typeface="Times New Roman"/>
                <a:cs typeface="Times New Roman"/>
              </a:rPr>
              <a:t>a,</a:t>
            </a:r>
            <a:r>
              <a:rPr dirty="0" sz="1000" spc="-65" i="1">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9" name="object 9"/>
          <p:cNvSpPr/>
          <p:nvPr/>
        </p:nvSpPr>
        <p:spPr>
          <a:xfrm>
            <a:off x="708025" y="5918200"/>
            <a:ext cx="3638550" cy="3333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6444615"/>
            <a:ext cx="37141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the reversible isothermal expansion from state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state 3, as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=0,</a:t>
            </a:r>
            <a:endParaRPr sz="1000">
              <a:latin typeface="Times New Roman"/>
              <a:cs typeface="Times New Roman"/>
            </a:endParaRPr>
          </a:p>
        </p:txBody>
      </p:sp>
      <p:sp>
        <p:nvSpPr>
          <p:cNvPr id="11" name="object 11"/>
          <p:cNvSpPr/>
          <p:nvPr/>
        </p:nvSpPr>
        <p:spPr>
          <a:xfrm>
            <a:off x="1808162" y="6797040"/>
            <a:ext cx="1438275" cy="428625"/>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100" y="403099"/>
            <a:ext cx="4649470" cy="3648075"/>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231F20"/>
                </a:solidFill>
                <a:latin typeface="Times New Roman"/>
                <a:cs typeface="Times New Roman"/>
              </a:rPr>
              <a:t>44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38100" marR="30480">
              <a:lnSpc>
                <a:spcPct val="100000"/>
              </a:lnSpc>
              <a:spcBef>
                <a:spcPts val="765"/>
              </a:spcBef>
            </a:pPr>
            <a:r>
              <a:rPr dirty="0" sz="1000" spc="-5">
                <a:solidFill>
                  <a:srgbClr val="010202"/>
                </a:solidFill>
                <a:latin typeface="Times New Roman"/>
                <a:cs typeface="Times New Roman"/>
              </a:rPr>
              <a:t>processes which exhibit </a:t>
            </a:r>
            <a:r>
              <a:rPr dirty="0" sz="1000" spc="-10">
                <a:solidFill>
                  <a:srgbClr val="010202"/>
                </a:solidFill>
                <a:latin typeface="Times New Roman"/>
                <a:cs typeface="Times New Roman"/>
              </a:rPr>
              <a:t>differing </a:t>
            </a:r>
            <a:r>
              <a:rPr dirty="0" sz="1000" spc="-5">
                <a:solidFill>
                  <a:srgbClr val="010202"/>
                </a:solidFill>
                <a:latin typeface="Times New Roman"/>
                <a:cs typeface="Times New Roman"/>
              </a:rPr>
              <a:t>degrees of irreversibility can be illustrated as follows.  Consider the weight-heat reservoir system shown schematically in Fig. 3.1. This system  </a:t>
            </a:r>
            <a:r>
              <a:rPr dirty="0" sz="1000">
                <a:solidFill>
                  <a:srgbClr val="010202"/>
                </a:solidFill>
                <a:latin typeface="Times New Roman"/>
                <a:cs typeface="Times New Roman"/>
              </a:rPr>
              <a:t>consists of a weight-pulley arrangement which is coupled to a constanttemperature </a:t>
            </a:r>
            <a:r>
              <a:rPr dirty="0" sz="1000" spc="-5">
                <a:solidFill>
                  <a:srgbClr val="010202"/>
                </a:solidFill>
                <a:latin typeface="Times New Roman"/>
                <a:cs typeface="Times New Roman"/>
              </a:rPr>
              <a:t>heat  reservoir, </a:t>
            </a:r>
            <a:r>
              <a:rPr dirty="0" sz="1000">
                <a:solidFill>
                  <a:srgbClr val="010202"/>
                </a:solidFill>
                <a:latin typeface="Times New Roman"/>
                <a:cs typeface="Times New Roman"/>
              </a:rPr>
              <a:t>and the system is at equilibrium when an upward force acting on the </a:t>
            </a:r>
            <a:r>
              <a:rPr dirty="0" sz="1000" spc="-5">
                <a:solidFill>
                  <a:srgbClr val="010202"/>
                </a:solidFill>
                <a:latin typeface="Times New Roman"/>
                <a:cs typeface="Times New Roman"/>
              </a:rPr>
              <a:t>weight  exactly balances the downward force, </a:t>
            </a:r>
            <a:r>
              <a:rPr dirty="0" sz="1000" spc="-50" i="1">
                <a:solidFill>
                  <a:srgbClr val="010202"/>
                </a:solidFill>
                <a:latin typeface="Times New Roman"/>
                <a:cs typeface="Times New Roman"/>
              </a:rPr>
              <a:t>W, </a:t>
            </a:r>
            <a:r>
              <a:rPr dirty="0" sz="1000">
                <a:solidFill>
                  <a:srgbClr val="010202"/>
                </a:solidFill>
                <a:latin typeface="Times New Roman"/>
                <a:cs typeface="Times New Roman"/>
              </a:rPr>
              <a:t>of the weight. If the upward force is removed,  </a:t>
            </a:r>
            <a:r>
              <a:rPr dirty="0" sz="1000" spc="-5">
                <a:solidFill>
                  <a:srgbClr val="010202"/>
                </a:solidFill>
                <a:latin typeface="Times New Roman"/>
                <a:cs typeface="Times New Roman"/>
              </a:rPr>
              <a:t>then the equilibrium is upset and the weight spontaneously falls, thus performing work,  which is converted, by means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suitable system of paddle wheels, to heat which enters  the constant-temperature heat </a:t>
            </a:r>
            <a:r>
              <a:rPr dirty="0" sz="1000" spc="-10">
                <a:solidFill>
                  <a:srgbClr val="010202"/>
                </a:solidFill>
                <a:latin typeface="Times New Roman"/>
                <a:cs typeface="Times New Roman"/>
              </a:rPr>
              <a:t>reservoir. </a:t>
            </a:r>
            <a:r>
              <a:rPr dirty="0" sz="1000" spc="-5">
                <a:solidFill>
                  <a:srgbClr val="010202"/>
                </a:solidFill>
                <a:latin typeface="Times New Roman"/>
                <a:cs typeface="Times New Roman"/>
              </a:rPr>
              <a:t>Equilibrium is reattained when the upward force  </a:t>
            </a:r>
            <a:r>
              <a:rPr dirty="0" sz="1000">
                <a:solidFill>
                  <a:srgbClr val="010202"/>
                </a:solidFill>
                <a:latin typeface="Times New Roman"/>
                <a:cs typeface="Times New Roman"/>
              </a:rPr>
              <a:t>acting on the weight is replaced, and the net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of this process is that mechanical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has been converted to thermal </a:t>
            </a:r>
            <a:r>
              <a:rPr dirty="0" sz="1000" spc="-20">
                <a:solidFill>
                  <a:srgbClr val="010202"/>
                </a:solidFill>
                <a:latin typeface="Times New Roman"/>
                <a:cs typeface="Times New Roman"/>
              </a:rPr>
              <a:t>energy.</a:t>
            </a:r>
            <a:endParaRPr sz="1000">
              <a:latin typeface="Times New Roman"/>
              <a:cs typeface="Times New Roman"/>
            </a:endParaRPr>
          </a:p>
          <a:p>
            <a:pPr algn="just" marL="165100">
              <a:lnSpc>
                <a:spcPct val="100000"/>
              </a:lnSpc>
            </a:pPr>
            <a:r>
              <a:rPr dirty="0" sz="1000" spc="-5">
                <a:solidFill>
                  <a:srgbClr val="010202"/>
                </a:solidFill>
                <a:latin typeface="Times New Roman"/>
                <a:cs typeface="Times New Roman"/>
              </a:rPr>
              <a:t>Lewis and Randall* considered the following three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processes:</a:t>
            </a:r>
            <a:endParaRPr sz="1000">
              <a:latin typeface="Times New Roman"/>
              <a:cs typeface="Times New Roman"/>
            </a:endParaRPr>
          </a:p>
          <a:p>
            <a:pPr marL="177165" indent="-127000">
              <a:lnSpc>
                <a:spcPct val="100000"/>
              </a:lnSpc>
              <a:spcBef>
                <a:spcPts val="700"/>
              </a:spcBef>
              <a:buAutoNum type="arabicPeriod"/>
              <a:tabLst>
                <a:tab pos="193040" algn="l"/>
              </a:tabLst>
            </a:pP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reservoir</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weight-heat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reservoir</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1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i="1">
                <a:solidFill>
                  <a:srgbClr val="010202"/>
                </a:solidFill>
                <a:latin typeface="Times New Roman"/>
                <a:cs typeface="Times New Roman"/>
              </a:rPr>
              <a:t>.</a:t>
            </a:r>
            <a:r>
              <a:rPr dirty="0" sz="1000" spc="114" i="1">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177165" marR="43180">
              <a:lnSpc>
                <a:spcPct val="100000"/>
              </a:lnSpc>
              <a:spcBef>
                <a:spcPts val="370"/>
              </a:spcBef>
            </a:pPr>
            <a:r>
              <a:rPr dirty="0" sz="1000">
                <a:solidFill>
                  <a:srgbClr val="010202"/>
                </a:solidFill>
                <a:latin typeface="Times New Roman"/>
                <a:cs typeface="Times New Roman"/>
              </a:rPr>
              <a:t>weight is allowed to fall, performing work, </a:t>
            </a:r>
            <a:r>
              <a:rPr dirty="0" sz="1000" spc="-40" i="1">
                <a:solidFill>
                  <a:srgbClr val="010202"/>
                </a:solidFill>
                <a:latin typeface="Times New Roman"/>
                <a:cs typeface="Times New Roman"/>
              </a:rPr>
              <a:t>w, </a:t>
            </a:r>
            <a:r>
              <a:rPr dirty="0" sz="1000">
                <a:solidFill>
                  <a:srgbClr val="010202"/>
                </a:solidFill>
                <a:latin typeface="Times New Roman"/>
                <a:cs typeface="Times New Roman"/>
              </a:rPr>
              <a:t>and the heat produced, </a:t>
            </a:r>
            <a:r>
              <a:rPr dirty="0" sz="1000" i="1">
                <a:solidFill>
                  <a:srgbClr val="010202"/>
                </a:solidFill>
                <a:latin typeface="Times New Roman"/>
                <a:cs typeface="Times New Roman"/>
              </a:rPr>
              <a:t>q, </a:t>
            </a:r>
            <a:r>
              <a:rPr dirty="0" sz="1000">
                <a:solidFill>
                  <a:srgbClr val="010202"/>
                </a:solidFill>
                <a:latin typeface="Times New Roman"/>
                <a:cs typeface="Times New Roman"/>
              </a:rPr>
              <a:t>enters the heat  </a:t>
            </a:r>
            <a:r>
              <a:rPr dirty="0" sz="1000" spc="-10">
                <a:solidFill>
                  <a:srgbClr val="010202"/>
                </a:solidFill>
                <a:latin typeface="Times New Roman"/>
                <a:cs typeface="Times New Roman"/>
              </a:rPr>
              <a:t>reservoir.</a:t>
            </a:r>
            <a:endParaRPr sz="1000">
              <a:latin typeface="Times New Roman"/>
              <a:cs typeface="Times New Roman"/>
            </a:endParaRPr>
          </a:p>
          <a:p>
            <a:pPr marL="202565" indent="-153035">
              <a:lnSpc>
                <a:spcPct val="100000"/>
              </a:lnSpc>
              <a:buAutoNum type="arabicPeriod" startAt="2"/>
              <a:tabLst>
                <a:tab pos="203200" algn="l"/>
              </a:tabLst>
            </a:pPr>
            <a:r>
              <a:rPr dirty="0" sz="1000" spc="-5">
                <a:solidFill>
                  <a:srgbClr val="010202"/>
                </a:solidFill>
                <a:latin typeface="Times New Roman"/>
                <a:cs typeface="Times New Roman"/>
              </a:rPr>
              <a:t>The</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reservoir</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20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baseline="-33333" sz="1125" spc="112">
                <a:solidFill>
                  <a:srgbClr val="010202"/>
                </a:solidFill>
                <a:latin typeface="Times New Roman"/>
                <a:cs typeface="Times New Roman"/>
              </a:rPr>
              <a:t> </a:t>
            </a:r>
            <a:r>
              <a:rPr dirty="0" sz="1000">
                <a:solidFill>
                  <a:srgbClr val="010202"/>
                </a:solidFill>
                <a:latin typeface="Times New Roman"/>
                <a:cs typeface="Times New Roman"/>
              </a:rPr>
              <a:t>is</a:t>
            </a:r>
            <a:r>
              <a:rPr dirty="0" sz="1000" spc="195">
                <a:solidFill>
                  <a:srgbClr val="010202"/>
                </a:solidFill>
                <a:latin typeface="Times New Roman"/>
                <a:cs typeface="Times New Roman"/>
              </a:rPr>
              <a:t> </a:t>
            </a:r>
            <a:r>
              <a:rPr dirty="0" sz="1000">
                <a:solidFill>
                  <a:srgbClr val="010202"/>
                </a:solidFill>
                <a:latin typeface="Times New Roman"/>
                <a:cs typeface="Times New Roman"/>
              </a:rPr>
              <a:t>placed</a:t>
            </a:r>
            <a:r>
              <a:rPr dirty="0" sz="1000" spc="195">
                <a:solidFill>
                  <a:srgbClr val="010202"/>
                </a:solidFill>
                <a:latin typeface="Times New Roman"/>
                <a:cs typeface="Times New Roman"/>
              </a:rPr>
              <a:t> </a:t>
            </a:r>
            <a:r>
              <a:rPr dirty="0" sz="1000">
                <a:solidFill>
                  <a:srgbClr val="010202"/>
                </a:solidFill>
                <a:latin typeface="Times New Roman"/>
                <a:cs typeface="Times New Roman"/>
              </a:rPr>
              <a:t>in</a:t>
            </a:r>
            <a:r>
              <a:rPr dirty="0" sz="1000" spc="195">
                <a:solidFill>
                  <a:srgbClr val="010202"/>
                </a:solidFill>
                <a:latin typeface="Times New Roman"/>
                <a:cs typeface="Times New Roman"/>
              </a:rPr>
              <a:t> </a:t>
            </a:r>
            <a:r>
              <a:rPr dirty="0" sz="1000">
                <a:solidFill>
                  <a:srgbClr val="010202"/>
                </a:solidFill>
                <a:latin typeface="Times New Roman"/>
                <a:cs typeface="Times New Roman"/>
              </a:rPr>
              <a:t>thermal</a:t>
            </a:r>
            <a:r>
              <a:rPr dirty="0" sz="1000" spc="200">
                <a:solidFill>
                  <a:srgbClr val="010202"/>
                </a:solidFill>
                <a:latin typeface="Times New Roman"/>
                <a:cs typeface="Times New Roman"/>
              </a:rPr>
              <a:t> </a:t>
            </a:r>
            <a:r>
              <a:rPr dirty="0" sz="1000">
                <a:solidFill>
                  <a:srgbClr val="010202"/>
                </a:solidFill>
                <a:latin typeface="Times New Roman"/>
                <a:cs typeface="Times New Roman"/>
              </a:rPr>
              <a:t>contact</a:t>
            </a:r>
            <a:r>
              <a:rPr dirty="0" sz="1000" spc="19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195">
                <a:solidFill>
                  <a:srgbClr val="010202"/>
                </a:solidFill>
                <a:latin typeface="Times New Roman"/>
                <a:cs typeface="Times New Roman"/>
              </a:rPr>
              <a:t> </a:t>
            </a:r>
            <a:r>
              <a:rPr dirty="0" sz="1000">
                <a:solidFill>
                  <a:srgbClr val="010202"/>
                </a:solidFill>
                <a:latin typeface="Times New Roman"/>
                <a:cs typeface="Times New Roman"/>
              </a:rPr>
              <a:t>a</a:t>
            </a:r>
            <a:r>
              <a:rPr dirty="0" sz="1000" spc="195">
                <a:solidFill>
                  <a:srgbClr val="010202"/>
                </a:solidFill>
                <a:latin typeface="Times New Roman"/>
                <a:cs typeface="Times New Roman"/>
              </a:rPr>
              <a:t> </a:t>
            </a:r>
            <a:r>
              <a:rPr dirty="0" sz="1000">
                <a:solidFill>
                  <a:srgbClr val="010202"/>
                </a:solidFill>
                <a:latin typeface="Times New Roman"/>
                <a:cs typeface="Times New Roman"/>
              </a:rPr>
              <a:t>heat</a:t>
            </a:r>
            <a:endParaRPr sz="1000">
              <a:latin typeface="Times New Roman"/>
              <a:cs typeface="Times New Roman"/>
            </a:endParaRPr>
          </a:p>
          <a:p>
            <a:pPr marL="177800" marR="42545" indent="-635">
              <a:lnSpc>
                <a:spcPct val="130900"/>
              </a:lnSpc>
            </a:pPr>
            <a:r>
              <a:rPr dirty="0" sz="1000" spc="-5">
                <a:solidFill>
                  <a:srgbClr val="010202"/>
                </a:solidFill>
                <a:latin typeface="Times New Roman"/>
                <a:cs typeface="Times New Roman"/>
              </a:rPr>
              <a:t>reservoir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lower temperature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and the same heat </a:t>
            </a:r>
            <a:r>
              <a:rPr dirty="0" sz="1000" i="1">
                <a:solidFill>
                  <a:srgbClr val="010202"/>
                </a:solidFill>
                <a:latin typeface="Times New Roman"/>
                <a:cs typeface="Times New Roman"/>
              </a:rPr>
              <a:t>q </a:t>
            </a:r>
            <a:r>
              <a:rPr dirty="0" sz="1000">
                <a:solidFill>
                  <a:srgbClr val="010202"/>
                </a:solidFill>
                <a:latin typeface="Times New Roman"/>
                <a:cs typeface="Times New Roman"/>
              </a:rPr>
              <a:t>is allowed to flow from the  </a:t>
            </a:r>
            <a:r>
              <a:rPr dirty="0" sz="1000" spc="-5">
                <a:solidFill>
                  <a:srgbClr val="010202"/>
                </a:solidFill>
                <a:latin typeface="Times New Roman"/>
                <a:cs typeface="Times New Roman"/>
              </a:rPr>
              <a:t>reservoir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to the reservoir at</a:t>
            </a:r>
            <a:r>
              <a:rPr dirty="0" sz="1000" spc="-13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a:t>
            </a:r>
            <a:endParaRPr sz="1000">
              <a:latin typeface="Times New Roman"/>
              <a:cs typeface="Times New Roman"/>
            </a:endParaRPr>
          </a:p>
          <a:p>
            <a:pPr marL="177165" indent="-127635">
              <a:lnSpc>
                <a:spcPct val="100000"/>
              </a:lnSpc>
              <a:spcBef>
                <a:spcPts val="370"/>
              </a:spcBef>
              <a:buAutoNum type="arabicPeriod" startAt="3"/>
              <a:tabLst>
                <a:tab pos="193040" algn="l"/>
              </a:tabLst>
            </a:pP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reservoir</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weight-heat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reservoir</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1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a:t>
            </a:r>
            <a:r>
              <a:rPr dirty="0" sz="1000" spc="114" i="1">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177165" marR="45085">
              <a:lnSpc>
                <a:spcPct val="100000"/>
              </a:lnSpc>
              <a:spcBef>
                <a:spcPts val="375"/>
              </a:spcBef>
            </a:pPr>
            <a:r>
              <a:rPr dirty="0" sz="1000" spc="-5">
                <a:solidFill>
                  <a:srgbClr val="010202"/>
                </a:solidFill>
                <a:latin typeface="Times New Roman"/>
                <a:cs typeface="Times New Roman"/>
              </a:rPr>
              <a:t>weight is allowed to fall, performing work, </a:t>
            </a:r>
            <a:r>
              <a:rPr dirty="0" sz="1000" spc="-40" i="1">
                <a:solidFill>
                  <a:srgbClr val="010202"/>
                </a:solidFill>
                <a:latin typeface="Times New Roman"/>
                <a:cs typeface="Times New Roman"/>
              </a:rPr>
              <a:t>w, </a:t>
            </a:r>
            <a:r>
              <a:rPr dirty="0" sz="1000">
                <a:solidFill>
                  <a:srgbClr val="010202"/>
                </a:solidFill>
                <a:latin typeface="Times New Roman"/>
                <a:cs typeface="Times New Roman"/>
              </a:rPr>
              <a:t>and the heat produced,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enters the  </a:t>
            </a:r>
            <a:r>
              <a:rPr dirty="0" sz="1000" spc="-10">
                <a:solidFill>
                  <a:srgbClr val="010202"/>
                </a:solidFill>
                <a:latin typeface="Times New Roman"/>
                <a:cs typeface="Times New Roman"/>
              </a:rPr>
              <a:t>reservoir.</a:t>
            </a:r>
            <a:endParaRPr sz="1000">
              <a:latin typeface="Times New Roman"/>
              <a:cs typeface="Times New Roman"/>
            </a:endParaRPr>
          </a:p>
        </p:txBody>
      </p:sp>
      <p:sp>
        <p:nvSpPr>
          <p:cNvPr id="3" name="object 3"/>
          <p:cNvSpPr txBox="1"/>
          <p:nvPr/>
        </p:nvSpPr>
        <p:spPr>
          <a:xfrm>
            <a:off x="457200" y="7503261"/>
            <a:ext cx="4573905" cy="302260"/>
          </a:xfrm>
          <a:prstGeom prst="rect">
            <a:avLst/>
          </a:prstGeom>
        </p:spPr>
        <p:txBody>
          <a:bodyPr wrap="square" lIns="0" tIns="10160" rIns="0" bIns="0" rtlCol="0" vert="horz">
            <a:spAutoFit/>
          </a:bodyPr>
          <a:lstStyle/>
          <a:p>
            <a:pPr marL="12700" marR="5080">
              <a:lnSpc>
                <a:spcPct val="101800"/>
              </a:lnSpc>
              <a:spcBef>
                <a:spcPts val="80"/>
              </a:spcBef>
            </a:pPr>
            <a:r>
              <a:rPr dirty="0" sz="900">
                <a:solidFill>
                  <a:srgbClr val="010202"/>
                </a:solidFill>
                <a:latin typeface="Times New Roman"/>
                <a:cs typeface="Times New Roman"/>
              </a:rPr>
              <a:t>*G.N.Lewis and M.Randall, “Thermodynamics,” revised by K.S.Pitzer and </a:t>
            </a:r>
            <a:r>
              <a:rPr dirty="0" sz="900" spc="-5">
                <a:solidFill>
                  <a:srgbClr val="010202"/>
                </a:solidFill>
                <a:latin typeface="Times New Roman"/>
                <a:cs typeface="Times New Roman"/>
              </a:rPr>
              <a:t>L.Brewer, </a:t>
            </a:r>
            <a:r>
              <a:rPr dirty="0" sz="900">
                <a:solidFill>
                  <a:srgbClr val="010202"/>
                </a:solidFill>
                <a:latin typeface="Times New Roman"/>
                <a:cs typeface="Times New Roman"/>
              </a:rPr>
              <a:t>3rd ed., p.  78, McGraw-Hill, New </a:t>
            </a:r>
            <a:r>
              <a:rPr dirty="0" sz="900" spc="-20">
                <a:solidFill>
                  <a:srgbClr val="010202"/>
                </a:solidFill>
                <a:latin typeface="Times New Roman"/>
                <a:cs typeface="Times New Roman"/>
              </a:rPr>
              <a:t>York,</a:t>
            </a:r>
            <a:r>
              <a:rPr dirty="0" sz="900" spc="-5">
                <a:solidFill>
                  <a:srgbClr val="010202"/>
                </a:solidFill>
                <a:latin typeface="Times New Roman"/>
                <a:cs typeface="Times New Roman"/>
              </a:rPr>
              <a:t> </a:t>
            </a:r>
            <a:r>
              <a:rPr dirty="0" sz="900">
                <a:solidFill>
                  <a:srgbClr val="010202"/>
                </a:solidFill>
                <a:latin typeface="Times New Roman"/>
                <a:cs typeface="Times New Roman"/>
              </a:rPr>
              <a:t>1995.</a:t>
            </a:r>
            <a:endParaRPr sz="900">
              <a:latin typeface="Times New Roman"/>
              <a:cs typeface="Times New Roman"/>
            </a:endParaRPr>
          </a:p>
        </p:txBody>
      </p:sp>
      <p:sp>
        <p:nvSpPr>
          <p:cNvPr id="4" name="object 4"/>
          <p:cNvSpPr txBox="1"/>
          <p:nvPr/>
        </p:nvSpPr>
        <p:spPr>
          <a:xfrm>
            <a:off x="457212" y="6763346"/>
            <a:ext cx="4504055" cy="317500"/>
          </a:xfrm>
          <a:prstGeom prst="rect">
            <a:avLst/>
          </a:prstGeom>
        </p:spPr>
        <p:txBody>
          <a:bodyPr wrap="square" lIns="0" tIns="27940" rIns="0" bIns="0" rtlCol="0" vert="horz">
            <a:spAutoFit/>
          </a:bodyPr>
          <a:lstStyle/>
          <a:p>
            <a:pPr marL="469900" marR="508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3.1 </a:t>
            </a:r>
            <a:r>
              <a:rPr dirty="0" sz="1000" spc="-5">
                <a:solidFill>
                  <a:srgbClr val="010202"/>
                </a:solidFill>
                <a:latin typeface="Times New Roman"/>
                <a:cs typeface="Times New Roman"/>
              </a:rPr>
              <a:t>A </a:t>
            </a:r>
            <a:r>
              <a:rPr dirty="0" sz="1000">
                <a:solidFill>
                  <a:srgbClr val="010202"/>
                </a:solidFill>
                <a:latin typeface="Times New Roman"/>
                <a:cs typeface="Times New Roman"/>
              </a:rPr>
              <a:t>weightpulley-heat reservoir arrangement in which the work done by the  falling</a:t>
            </a:r>
            <a:r>
              <a:rPr dirty="0" sz="1000" spc="125">
                <a:solidFill>
                  <a:srgbClr val="010202"/>
                </a:solidFill>
                <a:latin typeface="Times New Roman"/>
                <a:cs typeface="Times New Roman"/>
              </a:rPr>
              <a:t> </a:t>
            </a:r>
            <a:r>
              <a:rPr dirty="0" sz="1000">
                <a:solidFill>
                  <a:srgbClr val="010202"/>
                </a:solidFill>
                <a:latin typeface="Times New Roman"/>
                <a:cs typeface="Times New Roman"/>
              </a:rPr>
              <a:t>weight</a:t>
            </a:r>
            <a:r>
              <a:rPr dirty="0" sz="1000" spc="130">
                <a:solidFill>
                  <a:srgbClr val="010202"/>
                </a:solidFill>
                <a:latin typeface="Times New Roman"/>
                <a:cs typeface="Times New Roman"/>
              </a:rPr>
              <a:t> </a:t>
            </a:r>
            <a:r>
              <a:rPr dirty="0" sz="1000">
                <a:solidFill>
                  <a:srgbClr val="010202"/>
                </a:solidFill>
                <a:latin typeface="Times New Roman"/>
                <a:cs typeface="Times New Roman"/>
              </a:rPr>
              <a:t>is</a:t>
            </a:r>
            <a:r>
              <a:rPr dirty="0" sz="1000" spc="130">
                <a:solidFill>
                  <a:srgbClr val="010202"/>
                </a:solidFill>
                <a:latin typeface="Times New Roman"/>
                <a:cs typeface="Times New Roman"/>
              </a:rPr>
              <a:t> </a:t>
            </a:r>
            <a:r>
              <a:rPr dirty="0" sz="1000">
                <a:solidFill>
                  <a:srgbClr val="010202"/>
                </a:solidFill>
                <a:latin typeface="Times New Roman"/>
                <a:cs typeface="Times New Roman"/>
              </a:rPr>
              <a:t>degraded</a:t>
            </a:r>
            <a:r>
              <a:rPr dirty="0" sz="1000" spc="130">
                <a:solidFill>
                  <a:srgbClr val="010202"/>
                </a:solidFill>
                <a:latin typeface="Times New Roman"/>
                <a:cs typeface="Times New Roman"/>
              </a:rPr>
              <a:t> </a:t>
            </a:r>
            <a:r>
              <a:rPr dirty="0" sz="1000">
                <a:solidFill>
                  <a:srgbClr val="010202"/>
                </a:solidFill>
                <a:latin typeface="Times New Roman"/>
                <a:cs typeface="Times New Roman"/>
              </a:rPr>
              <a:t>to</a:t>
            </a:r>
            <a:r>
              <a:rPr dirty="0" sz="1000" spc="13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13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30">
                <a:solidFill>
                  <a:srgbClr val="010202"/>
                </a:solidFill>
                <a:latin typeface="Times New Roman"/>
                <a:cs typeface="Times New Roman"/>
              </a:rPr>
              <a:t> </a:t>
            </a:r>
            <a:r>
              <a:rPr dirty="0" sz="1000">
                <a:solidFill>
                  <a:srgbClr val="010202"/>
                </a:solidFill>
                <a:latin typeface="Times New Roman"/>
                <a:cs typeface="Times New Roman"/>
              </a:rPr>
              <a:t>appears</a:t>
            </a:r>
            <a:r>
              <a:rPr dirty="0" sz="1000" spc="125">
                <a:solidFill>
                  <a:srgbClr val="010202"/>
                </a:solidFill>
                <a:latin typeface="Times New Roman"/>
                <a:cs typeface="Times New Roman"/>
              </a:rPr>
              <a:t> </a:t>
            </a:r>
            <a:r>
              <a:rPr dirty="0" sz="1000">
                <a:solidFill>
                  <a:srgbClr val="010202"/>
                </a:solidFill>
                <a:latin typeface="Times New Roman"/>
                <a:cs typeface="Times New Roman"/>
              </a:rPr>
              <a:t>in</a:t>
            </a:r>
            <a:r>
              <a:rPr dirty="0" sz="1000" spc="1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3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5">
                <a:solidFill>
                  <a:srgbClr val="010202"/>
                </a:solidFill>
                <a:latin typeface="Times New Roman"/>
                <a:cs typeface="Times New Roman"/>
              </a:rPr>
              <a:t> </a:t>
            </a:r>
            <a:r>
              <a:rPr dirty="0" sz="1000">
                <a:solidFill>
                  <a:srgbClr val="010202"/>
                </a:solidFill>
                <a:latin typeface="Times New Roman"/>
                <a:cs typeface="Times New Roman"/>
              </a:rPr>
              <a:t>reservoir</a:t>
            </a:r>
            <a:endParaRPr sz="1000">
              <a:latin typeface="Times New Roman"/>
              <a:cs typeface="Times New Roman"/>
            </a:endParaRPr>
          </a:p>
        </p:txBody>
      </p:sp>
      <p:sp>
        <p:nvSpPr>
          <p:cNvPr id="5" name="object 5"/>
          <p:cNvSpPr/>
          <p:nvPr/>
        </p:nvSpPr>
        <p:spPr>
          <a:xfrm>
            <a:off x="1362900" y="4191228"/>
            <a:ext cx="2781300" cy="2371724"/>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71</a:t>
            </a:r>
            <a:endParaRPr sz="1000">
              <a:latin typeface="Times New Roman"/>
              <a:cs typeface="Times New Roman"/>
            </a:endParaRPr>
          </a:p>
        </p:txBody>
      </p:sp>
      <p:sp>
        <p:nvSpPr>
          <p:cNvPr id="3" name="object 3"/>
          <p:cNvSpPr txBox="1"/>
          <p:nvPr/>
        </p:nvSpPr>
        <p:spPr>
          <a:xfrm>
            <a:off x="444500" y="1264919"/>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4" name="object 4"/>
          <p:cNvSpPr/>
          <p:nvPr/>
        </p:nvSpPr>
        <p:spPr>
          <a:xfrm>
            <a:off x="860425" y="1617344"/>
            <a:ext cx="3333750" cy="33337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2143759"/>
            <a:ext cx="310769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 entropy created during the irreversible expansion is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6" name="object 6"/>
          <p:cNvSpPr/>
          <p:nvPr/>
        </p:nvSpPr>
        <p:spPr>
          <a:xfrm>
            <a:off x="1227137" y="2496185"/>
            <a:ext cx="2600325" cy="14287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373" y="2841625"/>
            <a:ext cx="4606925"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Alternatively, </a:t>
            </a:r>
            <a:r>
              <a:rPr dirty="0" sz="1000">
                <a:solidFill>
                  <a:srgbClr val="010202"/>
                </a:solidFill>
                <a:latin typeface="Times New Roman"/>
                <a:cs typeface="Times New Roman"/>
              </a:rPr>
              <a:t>the state of the gas could be changed from 1 to 3 along the path 1 </a:t>
            </a:r>
            <a:r>
              <a:rPr dirty="0" sz="1000" spc="-5">
                <a:solidFill>
                  <a:srgbClr val="010202"/>
                </a:solidFill>
                <a:latin typeface="Times New Roman"/>
                <a:cs typeface="Times New Roman"/>
              </a:rPr>
              <a:t>→ </a:t>
            </a:r>
            <a:r>
              <a:rPr dirty="0" sz="1000">
                <a:solidFill>
                  <a:srgbClr val="010202"/>
                </a:solidFill>
                <a:latin typeface="Times New Roman"/>
                <a:cs typeface="Times New Roman"/>
              </a:rPr>
              <a:t>2 </a:t>
            </a:r>
            <a:r>
              <a:rPr dirty="0" sz="1000" spc="-5">
                <a:solidFill>
                  <a:srgbClr val="010202"/>
                </a:solidFill>
                <a:latin typeface="Times New Roman"/>
                <a:cs typeface="Times New Roman"/>
              </a:rPr>
              <a:t>→ </a:t>
            </a:r>
            <a:r>
              <a:rPr dirty="0" sz="1000">
                <a:solidFill>
                  <a:srgbClr val="010202"/>
                </a:solidFill>
                <a:latin typeface="Times New Roman"/>
                <a:cs typeface="Times New Roman"/>
              </a:rPr>
              <a:t>3  </a:t>
            </a:r>
            <a:r>
              <a:rPr dirty="0" sz="1000" spc="-5">
                <a:solidFill>
                  <a:srgbClr val="010202"/>
                </a:solidFill>
                <a:latin typeface="Times New Roman"/>
                <a:cs typeface="Times New Roman"/>
              </a:rPr>
              <a:t>As the reversible adiabatic expansion from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state </a:t>
            </a:r>
            <a:r>
              <a:rPr dirty="0" sz="1000">
                <a:solidFill>
                  <a:srgbClr val="010202"/>
                </a:solidFill>
                <a:latin typeface="Times New Roman"/>
                <a:cs typeface="Times New Roman"/>
              </a:rPr>
              <a:t>2 </a:t>
            </a:r>
            <a:r>
              <a:rPr dirty="0" sz="1000" spc="-5">
                <a:solidFill>
                  <a:srgbClr val="010202"/>
                </a:solidFill>
                <a:latin typeface="Times New Roman"/>
                <a:cs typeface="Times New Roman"/>
              </a:rPr>
              <a:t>is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isentropic,</a:t>
            </a:r>
            <a:endParaRPr sz="1000">
              <a:latin typeface="Times New Roman"/>
              <a:cs typeface="Times New Roman"/>
            </a:endParaRPr>
          </a:p>
        </p:txBody>
      </p:sp>
      <p:sp>
        <p:nvSpPr>
          <p:cNvPr id="8" name="object 8"/>
          <p:cNvSpPr/>
          <p:nvPr/>
        </p:nvSpPr>
        <p:spPr>
          <a:xfrm>
            <a:off x="1841500" y="3355975"/>
            <a:ext cx="1371600" cy="1714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44500" y="3729990"/>
            <a:ext cx="32804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for the reversible isobaric expansion from state </a:t>
            </a:r>
            <a:r>
              <a:rPr dirty="0" sz="1000">
                <a:solidFill>
                  <a:srgbClr val="010202"/>
                </a:solidFill>
                <a:latin typeface="Times New Roman"/>
                <a:cs typeface="Times New Roman"/>
              </a:rPr>
              <a:t>2 </a:t>
            </a:r>
            <a:r>
              <a:rPr dirty="0" sz="1000" spc="-5">
                <a:solidFill>
                  <a:srgbClr val="010202"/>
                </a:solidFill>
                <a:latin typeface="Times New Roman"/>
                <a:cs typeface="Times New Roman"/>
              </a:rPr>
              <a:t>to state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3,</a:t>
            </a:r>
            <a:endParaRPr sz="1000">
              <a:latin typeface="Times New Roman"/>
              <a:cs typeface="Times New Roman"/>
            </a:endParaRPr>
          </a:p>
        </p:txBody>
      </p:sp>
      <p:sp>
        <p:nvSpPr>
          <p:cNvPr id="10" name="object 10"/>
          <p:cNvSpPr/>
          <p:nvPr/>
        </p:nvSpPr>
        <p:spPr>
          <a:xfrm>
            <a:off x="1803400" y="4082415"/>
            <a:ext cx="1447800" cy="200025"/>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44500" y="4485004"/>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12" name="object 12"/>
          <p:cNvSpPr/>
          <p:nvPr/>
        </p:nvSpPr>
        <p:spPr>
          <a:xfrm>
            <a:off x="2089150" y="4837429"/>
            <a:ext cx="876300" cy="409575"/>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444500" y="5449570"/>
            <a:ext cx="24834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integration of which from state </a:t>
            </a:r>
            <a:r>
              <a:rPr dirty="0" sz="1000">
                <a:solidFill>
                  <a:srgbClr val="010202"/>
                </a:solidFill>
                <a:latin typeface="Times New Roman"/>
                <a:cs typeface="Times New Roman"/>
              </a:rPr>
              <a:t>2 </a:t>
            </a:r>
            <a:r>
              <a:rPr dirty="0" sz="1000" spc="-5">
                <a:solidFill>
                  <a:srgbClr val="010202"/>
                </a:solidFill>
                <a:latin typeface="Times New Roman"/>
                <a:cs typeface="Times New Roman"/>
              </a:rPr>
              <a:t>to state </a:t>
            </a:r>
            <a:r>
              <a:rPr dirty="0" sz="1000">
                <a:solidFill>
                  <a:srgbClr val="010202"/>
                </a:solidFill>
                <a:latin typeface="Times New Roman"/>
                <a:cs typeface="Times New Roman"/>
              </a:rPr>
              <a:t>3</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4" name="object 14"/>
          <p:cNvSpPr/>
          <p:nvPr/>
        </p:nvSpPr>
        <p:spPr>
          <a:xfrm>
            <a:off x="1079500" y="5801995"/>
            <a:ext cx="2895600" cy="304800"/>
          </a:xfrm>
          <a:prstGeom prst="rect">
            <a:avLst/>
          </a:prstGeom>
          <a:blipFill>
            <a:blip r:embed="rId7" cstate="print"/>
            <a:stretch>
              <a:fillRect/>
            </a:stretch>
          </a:blipFill>
        </p:spPr>
        <p:txBody>
          <a:bodyPr wrap="square" lIns="0" tIns="0" rIns="0" bIns="0" rtlCol="0"/>
          <a:lstStyle/>
          <a:p/>
        </p:txBody>
      </p:sp>
      <p:sp>
        <p:nvSpPr>
          <p:cNvPr id="15" name="object 15"/>
          <p:cNvSpPr txBox="1"/>
          <p:nvPr/>
        </p:nvSpPr>
        <p:spPr>
          <a:xfrm>
            <a:off x="444500" y="6309359"/>
            <a:ext cx="4598670" cy="1402715"/>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which, again, is the entropy created by the irreversible adiabatic expansion of the gas  from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state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3.</a:t>
            </a:r>
            <a:endParaRPr sz="1000">
              <a:latin typeface="Times New Roman"/>
              <a:cs typeface="Times New Roman"/>
            </a:endParaRPr>
          </a:p>
          <a:p>
            <a:pPr>
              <a:lnSpc>
                <a:spcPct val="100000"/>
              </a:lnSpc>
              <a:spcBef>
                <a:spcPts val="35"/>
              </a:spcBef>
            </a:pPr>
            <a:endParaRPr sz="1550">
              <a:latin typeface="Times New Roman"/>
              <a:cs typeface="Times New Roman"/>
            </a:endParaRPr>
          </a:p>
          <a:p>
            <a:pPr algn="ctr">
              <a:lnSpc>
                <a:spcPct val="100000"/>
              </a:lnSpc>
            </a:pPr>
            <a:r>
              <a:rPr dirty="0" sz="1000" b="1">
                <a:solidFill>
                  <a:srgbClr val="010202"/>
                </a:solidFill>
                <a:latin typeface="Times New Roman"/>
                <a:cs typeface="Times New Roman"/>
              </a:rPr>
              <a:t>Example</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2</a:t>
            </a:r>
            <a:endParaRPr sz="1000">
              <a:latin typeface="Times New Roman"/>
              <a:cs typeface="Times New Roman"/>
            </a:endParaRPr>
          </a:p>
          <a:p>
            <a:pPr algn="just" marL="12700" marR="5080">
              <a:lnSpc>
                <a:spcPct val="100000"/>
              </a:lnSpc>
              <a:spcBef>
                <a:spcPts val="625"/>
              </a:spcBef>
            </a:pPr>
            <a:r>
              <a:rPr dirty="0" sz="1000" spc="-5">
                <a:solidFill>
                  <a:srgbClr val="010202"/>
                </a:solidFill>
                <a:latin typeface="Times New Roman"/>
                <a:cs typeface="Times New Roman"/>
              </a:rPr>
              <a:t>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the equilibrium melting temperature of lead is 600 K, and, at this  </a:t>
            </a:r>
            <a:r>
              <a:rPr dirty="0" sz="1000">
                <a:solidFill>
                  <a:srgbClr val="010202"/>
                </a:solidFill>
                <a:latin typeface="Times New Roman"/>
                <a:cs typeface="Times New Roman"/>
              </a:rPr>
              <a:t>temperature, the latent heat of melting of lead is 4810 J/mole. Calculate the entropy  produced when 1 mole of supercooled liquid lead spontaneously freezes at 590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1  atm</a:t>
            </a:r>
            <a:r>
              <a:rPr dirty="0" sz="1000" spc="85">
                <a:solidFill>
                  <a:srgbClr val="010202"/>
                </a:solidFill>
                <a:latin typeface="Times New Roman"/>
                <a:cs typeface="Times New Roman"/>
              </a:rPr>
              <a:t> </a:t>
            </a:r>
            <a:r>
              <a:rPr dirty="0" sz="1000">
                <a:solidFill>
                  <a:srgbClr val="010202"/>
                </a:solidFill>
                <a:latin typeface="Times New Roman"/>
                <a:cs typeface="Times New Roman"/>
              </a:rPr>
              <a:t>pressure.</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constant-pressure</a:t>
            </a:r>
            <a:r>
              <a:rPr dirty="0" sz="1000" spc="90">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85">
                <a:solidFill>
                  <a:srgbClr val="010202"/>
                </a:solidFill>
                <a:latin typeface="Times New Roman"/>
                <a:cs typeface="Times New Roman"/>
              </a:rPr>
              <a:t> </a:t>
            </a:r>
            <a:r>
              <a:rPr dirty="0" sz="1000">
                <a:solidFill>
                  <a:srgbClr val="010202"/>
                </a:solidFill>
                <a:latin typeface="Times New Roman"/>
                <a:cs typeface="Times New Roman"/>
              </a:rPr>
              <a:t>heat</a:t>
            </a:r>
            <a:r>
              <a:rPr dirty="0" sz="1000" spc="90">
                <a:solidFill>
                  <a:srgbClr val="010202"/>
                </a:solidFill>
                <a:latin typeface="Times New Roman"/>
                <a:cs typeface="Times New Roman"/>
              </a:rPr>
              <a:t> </a:t>
            </a:r>
            <a:r>
              <a:rPr dirty="0" sz="1000">
                <a:solidFill>
                  <a:srgbClr val="010202"/>
                </a:solidFill>
                <a:latin typeface="Times New Roman"/>
                <a:cs typeface="Times New Roman"/>
              </a:rPr>
              <a:t>capacity</a:t>
            </a:r>
            <a:r>
              <a:rPr dirty="0" sz="1000" spc="85">
                <a:solidFill>
                  <a:srgbClr val="010202"/>
                </a:solidFill>
                <a:latin typeface="Times New Roman"/>
                <a:cs typeface="Times New Roman"/>
              </a:rPr>
              <a:t> </a:t>
            </a:r>
            <a:r>
              <a:rPr dirty="0" sz="1000">
                <a:solidFill>
                  <a:srgbClr val="010202"/>
                </a:solidFill>
                <a:latin typeface="Times New Roman"/>
                <a:cs typeface="Times New Roman"/>
              </a:rPr>
              <a:t>of</a:t>
            </a:r>
            <a:r>
              <a:rPr dirty="0" sz="1000" spc="9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85">
                <a:solidFill>
                  <a:srgbClr val="010202"/>
                </a:solidFill>
                <a:latin typeface="Times New Roman"/>
                <a:cs typeface="Times New Roman"/>
              </a:rPr>
              <a:t> </a:t>
            </a:r>
            <a:r>
              <a:rPr dirty="0" sz="1000">
                <a:solidFill>
                  <a:srgbClr val="010202"/>
                </a:solidFill>
                <a:latin typeface="Times New Roman"/>
                <a:cs typeface="Times New Roman"/>
              </a:rPr>
              <a:t>lead,</a:t>
            </a:r>
            <a:r>
              <a:rPr dirty="0" sz="1000" spc="90">
                <a:solidFill>
                  <a:srgbClr val="010202"/>
                </a:solidFill>
                <a:latin typeface="Times New Roman"/>
                <a:cs typeface="Times New Roman"/>
              </a:rPr>
              <a:t> </a:t>
            </a:r>
            <a:r>
              <a:rPr dirty="0" sz="1000">
                <a:solidFill>
                  <a:srgbClr val="010202"/>
                </a:solidFill>
                <a:latin typeface="Times New Roman"/>
                <a:cs typeface="Times New Roman"/>
              </a:rPr>
              <a:t>as</a:t>
            </a:r>
            <a:r>
              <a:rPr dirty="0" sz="1000" spc="90">
                <a:solidFill>
                  <a:srgbClr val="010202"/>
                </a:solidFill>
                <a:latin typeface="Times New Roman"/>
                <a:cs typeface="Times New Roman"/>
              </a:rPr>
              <a:t> </a:t>
            </a:r>
            <a:r>
              <a:rPr dirty="0" sz="1000">
                <a:solidFill>
                  <a:srgbClr val="010202"/>
                </a:solidFill>
                <a:latin typeface="Times New Roman"/>
                <a:cs typeface="Times New Roman"/>
              </a:rPr>
              <a:t>a</a:t>
            </a:r>
            <a:r>
              <a:rPr dirty="0" sz="1000" spc="85">
                <a:solidFill>
                  <a:srgbClr val="010202"/>
                </a:solidFill>
                <a:latin typeface="Times New Roman"/>
                <a:cs typeface="Times New Roman"/>
              </a:rPr>
              <a:t> </a:t>
            </a:r>
            <a:r>
              <a:rPr dirty="0" sz="1000">
                <a:solidFill>
                  <a:srgbClr val="010202"/>
                </a:solidFill>
                <a:latin typeface="Times New Roman"/>
                <a:cs typeface="Times New Roman"/>
              </a:rPr>
              <a:t>function</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16" name="object 16"/>
          <p:cNvSpPr txBox="1"/>
          <p:nvPr/>
        </p:nvSpPr>
        <p:spPr>
          <a:xfrm>
            <a:off x="450258" y="679989"/>
            <a:ext cx="335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a:t>
            </a:r>
            <a:endParaRPr sz="1000">
              <a:latin typeface="Times New Roman"/>
              <a:cs typeface="Times New Roman"/>
            </a:endParaRPr>
          </a:p>
        </p:txBody>
      </p:sp>
      <p:sp>
        <p:nvSpPr>
          <p:cNvPr id="17" name="object 17"/>
          <p:cNvSpPr/>
          <p:nvPr/>
        </p:nvSpPr>
        <p:spPr>
          <a:xfrm>
            <a:off x="1352550" y="873290"/>
            <a:ext cx="2667000" cy="32385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4406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72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865"/>
              </a:spcBef>
            </a:pPr>
            <a:r>
              <a:rPr dirty="0" sz="1000" spc="-5">
                <a:solidFill>
                  <a:srgbClr val="010202"/>
                </a:solidFill>
                <a:latin typeface="Times New Roman"/>
                <a:cs typeface="Times New Roman"/>
              </a:rPr>
              <a:t>temperature,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is given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3" name="object 3"/>
          <p:cNvSpPr/>
          <p:nvPr/>
        </p:nvSpPr>
        <p:spPr>
          <a:xfrm>
            <a:off x="1617662" y="1017905"/>
            <a:ext cx="1819275" cy="1905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401444"/>
            <a:ext cx="25469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corresponding expression for solid lead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5" name="object 5"/>
          <p:cNvSpPr/>
          <p:nvPr/>
        </p:nvSpPr>
        <p:spPr>
          <a:xfrm>
            <a:off x="1798637" y="1753870"/>
            <a:ext cx="1457325" cy="1905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137409"/>
            <a:ext cx="4598035" cy="11811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The entropy produced during the irreversible freezing of the lead equals the </a:t>
            </a:r>
            <a:r>
              <a:rPr dirty="0" sz="1000" spc="-10">
                <a:solidFill>
                  <a:srgbClr val="010202"/>
                </a:solidFill>
                <a:latin typeface="Times New Roman"/>
                <a:cs typeface="Times New Roman"/>
              </a:rPr>
              <a:t>difference  </a:t>
            </a:r>
            <a:r>
              <a:rPr dirty="0" sz="1000">
                <a:solidFill>
                  <a:srgbClr val="010202"/>
                </a:solidFill>
                <a:latin typeface="Times New Roman"/>
                <a:cs typeface="Times New Roman"/>
              </a:rPr>
              <a:t>between the change in the entropy of the lead and the change in the entropy of the  </a:t>
            </a:r>
            <a:r>
              <a:rPr dirty="0" sz="1000" spc="-5">
                <a:solidFill>
                  <a:srgbClr val="010202"/>
                </a:solidFill>
                <a:latin typeface="Times New Roman"/>
                <a:cs typeface="Times New Roman"/>
              </a:rPr>
              <a:t>constant-temperature heat reservoir (at 590 K) caused by 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gn="just" marL="12700" marR="5080" indent="127000">
              <a:lnSpc>
                <a:spcPct val="100000"/>
              </a:lnSpc>
            </a:pPr>
            <a:r>
              <a:rPr dirty="0" sz="1000" spc="-5">
                <a:solidFill>
                  <a:srgbClr val="010202"/>
                </a:solidFill>
                <a:latin typeface="Times New Roman"/>
                <a:cs typeface="Times New Roman"/>
              </a:rPr>
              <a:t>First calculate the </a:t>
            </a:r>
            <a:r>
              <a:rPr dirty="0" sz="1000" spc="-10">
                <a:solidFill>
                  <a:srgbClr val="010202"/>
                </a:solidFill>
                <a:latin typeface="Times New Roman"/>
                <a:cs typeface="Times New Roman"/>
              </a:rPr>
              <a:t>difference </a:t>
            </a:r>
            <a:r>
              <a:rPr dirty="0" sz="1000" spc="-5">
                <a:solidFill>
                  <a:srgbClr val="010202"/>
                </a:solidFill>
                <a:latin typeface="Times New Roman"/>
                <a:cs typeface="Times New Roman"/>
              </a:rPr>
              <a:t>between the entropy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solid lead at 590 K and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liquid lead at 590 K. Consider the processes illustrated in Fig.</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3.9.</a:t>
            </a:r>
            <a:endParaRPr sz="1000">
              <a:latin typeface="Times New Roman"/>
              <a:cs typeface="Times New Roman"/>
            </a:endParaRPr>
          </a:p>
          <a:p>
            <a:pPr marL="152400" marR="17780" indent="-127635">
              <a:lnSpc>
                <a:spcPct val="100000"/>
              </a:lnSpc>
              <a:spcBef>
                <a:spcPts val="700"/>
              </a:spcBef>
            </a:pPr>
            <a:r>
              <a:rPr dirty="0" sz="1000">
                <a:solidFill>
                  <a:srgbClr val="010202"/>
                </a:solidFill>
                <a:latin typeface="Times New Roman"/>
                <a:cs typeface="Times New Roman"/>
              </a:rPr>
              <a:t>1. Step </a:t>
            </a:r>
            <a:r>
              <a:rPr dirty="0" sz="1000" i="1">
                <a:solidFill>
                  <a:srgbClr val="010202"/>
                </a:solidFill>
                <a:latin typeface="Times New Roman"/>
                <a:cs typeface="Times New Roman"/>
              </a:rPr>
              <a:t>a </a:t>
            </a:r>
            <a:r>
              <a:rPr dirty="0" sz="1000" spc="110" b="0" i="1">
                <a:solidFill>
                  <a:srgbClr val="010202"/>
                </a:solidFill>
                <a:latin typeface="Bookman Old Style"/>
                <a:cs typeface="Bookman Old Style"/>
              </a:rPr>
              <a:t>s </a:t>
            </a:r>
            <a:r>
              <a:rPr dirty="0" sz="1000" i="1">
                <a:solidFill>
                  <a:srgbClr val="010202"/>
                </a:solidFill>
                <a:latin typeface="Times New Roman"/>
                <a:cs typeface="Times New Roman"/>
              </a:rPr>
              <a:t>b: </a:t>
            </a:r>
            <a:r>
              <a:rPr dirty="0" sz="1000">
                <a:solidFill>
                  <a:srgbClr val="010202"/>
                </a:solidFill>
                <a:latin typeface="Times New Roman"/>
                <a:cs typeface="Times New Roman"/>
              </a:rPr>
              <a:t>1 mole of supercooled liquid lead is heated reversibly from 590 to 600 </a:t>
            </a:r>
            <a:r>
              <a:rPr dirty="0" sz="1000" spc="-5">
                <a:solidFill>
                  <a:srgbClr val="010202"/>
                </a:solidFill>
                <a:latin typeface="Times New Roman"/>
                <a:cs typeface="Times New Roman"/>
              </a:rPr>
              <a:t>K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p:txBody>
      </p:sp>
      <p:sp>
        <p:nvSpPr>
          <p:cNvPr id="7" name="object 7"/>
          <p:cNvSpPr/>
          <p:nvPr/>
        </p:nvSpPr>
        <p:spPr>
          <a:xfrm>
            <a:off x="1023937" y="3493134"/>
            <a:ext cx="3438525" cy="29432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57073" y="6638925"/>
            <a:ext cx="4573905" cy="1079500"/>
          </a:xfrm>
          <a:prstGeom prst="rect">
            <a:avLst/>
          </a:prstGeom>
        </p:spPr>
        <p:txBody>
          <a:bodyPr wrap="square" lIns="0" tIns="12700" rIns="0" bIns="0" rtlCol="0" vert="horz">
            <a:spAutoFit/>
          </a:bodyPr>
          <a:lstStyle/>
          <a:p>
            <a:pPr marL="4343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3.9 </a:t>
            </a:r>
            <a:r>
              <a:rPr dirty="0" sz="1000">
                <a:solidFill>
                  <a:srgbClr val="010202"/>
                </a:solidFill>
                <a:latin typeface="Times New Roman"/>
                <a:cs typeface="Times New Roman"/>
              </a:rPr>
              <a:t>The process paths considered in Example</a:t>
            </a:r>
            <a:r>
              <a:rPr dirty="0" sz="1000" spc="-10">
                <a:solidFill>
                  <a:srgbClr val="010202"/>
                </a:solidFill>
                <a:latin typeface="Times New Roman"/>
                <a:cs typeface="Times New Roman"/>
              </a:rPr>
              <a:t> </a:t>
            </a:r>
            <a:r>
              <a:rPr dirty="0" sz="1000">
                <a:solidFill>
                  <a:srgbClr val="010202"/>
                </a:solidFill>
                <a:latin typeface="Times New Roman"/>
                <a:cs typeface="Times New Roman"/>
              </a:rPr>
              <a:t>2.</a:t>
            </a:r>
            <a:endParaRPr sz="1000">
              <a:latin typeface="Times New Roman"/>
              <a:cs typeface="Times New Roman"/>
            </a:endParaRPr>
          </a:p>
          <a:p>
            <a:pPr>
              <a:lnSpc>
                <a:spcPct val="100000"/>
              </a:lnSpc>
              <a:spcBef>
                <a:spcPts val="5"/>
              </a:spcBef>
            </a:pPr>
            <a:endParaRPr sz="950">
              <a:latin typeface="Times New Roman"/>
              <a:cs typeface="Times New Roman"/>
            </a:endParaRPr>
          </a:p>
          <a:p>
            <a:pPr algn="just" marL="139700" marR="5080" indent="-127000">
              <a:lnSpc>
                <a:spcPct val="100000"/>
              </a:lnSpc>
              <a:buAutoNum type="arabicPeriod" startAt="2"/>
              <a:tabLst>
                <a:tab pos="156210" algn="l"/>
              </a:tabLst>
            </a:pPr>
            <a:r>
              <a:rPr dirty="0" sz="1000">
                <a:solidFill>
                  <a:srgbClr val="010202"/>
                </a:solidFill>
                <a:latin typeface="Times New Roman"/>
                <a:cs typeface="Times New Roman"/>
              </a:rPr>
              <a:t>Step </a:t>
            </a:r>
            <a:r>
              <a:rPr dirty="0" sz="1000" i="1">
                <a:solidFill>
                  <a:srgbClr val="010202"/>
                </a:solidFill>
                <a:latin typeface="Times New Roman"/>
                <a:cs typeface="Times New Roman"/>
              </a:rPr>
              <a:t>b </a:t>
            </a:r>
            <a:r>
              <a:rPr dirty="0" sz="1000" spc="110" b="0" i="1">
                <a:solidFill>
                  <a:srgbClr val="010202"/>
                </a:solidFill>
                <a:latin typeface="Bookman Old Style"/>
                <a:cs typeface="Bookman Old Style"/>
              </a:rPr>
              <a:t>s </a:t>
            </a:r>
            <a:r>
              <a:rPr dirty="0" sz="1000" i="1">
                <a:solidFill>
                  <a:srgbClr val="010202"/>
                </a:solidFill>
                <a:latin typeface="Times New Roman"/>
                <a:cs typeface="Times New Roman"/>
              </a:rPr>
              <a:t>c: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liquid lead is solidified reversibly at 600 K (the equilibrium  melting or freezing temperature is the only temperature at which the melting or  freezing process can be conducted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reversibly).</a:t>
            </a:r>
            <a:endParaRPr sz="1000">
              <a:latin typeface="Times New Roman"/>
              <a:cs typeface="Times New Roman"/>
            </a:endParaRPr>
          </a:p>
          <a:p>
            <a:pPr algn="just" marL="139065" marR="5715" indent="-127000">
              <a:lnSpc>
                <a:spcPct val="100000"/>
              </a:lnSpc>
              <a:buAutoNum type="arabicPeriod" startAt="2"/>
              <a:tabLst>
                <a:tab pos="158750" algn="l"/>
              </a:tabLst>
            </a:pPr>
            <a:r>
              <a:rPr dirty="0" sz="1000">
                <a:solidFill>
                  <a:srgbClr val="010202"/>
                </a:solidFill>
                <a:latin typeface="Times New Roman"/>
                <a:cs typeface="Times New Roman"/>
              </a:rPr>
              <a:t>Step </a:t>
            </a:r>
            <a:r>
              <a:rPr dirty="0" sz="1000" i="1">
                <a:solidFill>
                  <a:srgbClr val="010202"/>
                </a:solidFill>
                <a:latin typeface="Times New Roman"/>
                <a:cs typeface="Times New Roman"/>
              </a:rPr>
              <a:t>c </a:t>
            </a:r>
            <a:r>
              <a:rPr dirty="0" sz="1000" spc="110" b="0" i="1">
                <a:solidFill>
                  <a:srgbClr val="010202"/>
                </a:solidFill>
                <a:latin typeface="Bookman Old Style"/>
                <a:cs typeface="Bookman Old Style"/>
              </a:rPr>
              <a:t>s </a:t>
            </a:r>
            <a:r>
              <a:rPr dirty="0" sz="1000" i="1">
                <a:solidFill>
                  <a:srgbClr val="010202"/>
                </a:solidFill>
                <a:latin typeface="Times New Roman"/>
                <a:cs typeface="Times New Roman"/>
              </a:rPr>
              <a:t>d: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solid lead is reversibly cooled from 600 to 590 K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a:t>
            </a:r>
            <a:r>
              <a:rPr dirty="0" sz="1000">
                <a:solidFill>
                  <a:srgbClr val="010202"/>
                </a:solidFill>
                <a:latin typeface="Times New Roman"/>
                <a:cs typeface="Times New Roman"/>
              </a:rPr>
              <a:t>pressure.</a:t>
            </a:r>
            <a:endParaRPr sz="1000">
              <a:latin typeface="Times New Roman"/>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73</a:t>
            </a:r>
            <a:endParaRPr sz="1000">
              <a:latin typeface="Times New Roman"/>
              <a:cs typeface="Times New Roman"/>
            </a:endParaRPr>
          </a:p>
        </p:txBody>
      </p:sp>
      <p:sp>
        <p:nvSpPr>
          <p:cNvPr id="3" name="object 3"/>
          <p:cNvSpPr txBox="1"/>
          <p:nvPr/>
        </p:nvSpPr>
        <p:spPr>
          <a:xfrm>
            <a:off x="444500" y="665480"/>
            <a:ext cx="15424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As entropy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function,</a:t>
            </a:r>
            <a:endParaRPr sz="1000">
              <a:latin typeface="Times New Roman"/>
              <a:cs typeface="Times New Roman"/>
            </a:endParaRPr>
          </a:p>
        </p:txBody>
      </p:sp>
      <p:sp>
        <p:nvSpPr>
          <p:cNvPr id="4" name="object 4"/>
          <p:cNvSpPr txBox="1"/>
          <p:nvPr/>
        </p:nvSpPr>
        <p:spPr>
          <a:xfrm>
            <a:off x="444500" y="1363344"/>
            <a:ext cx="54927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010202"/>
                </a:solidFill>
                <a:latin typeface="Times New Roman"/>
                <a:cs typeface="Times New Roman"/>
              </a:rPr>
              <a:t>Step a </a:t>
            </a:r>
            <a:r>
              <a:rPr dirty="0" sz="1000" spc="110" b="0" i="1">
                <a:solidFill>
                  <a:srgbClr val="010202"/>
                </a:solidFill>
                <a:latin typeface="Bookman Old Style"/>
                <a:cs typeface="Bookman Old Style"/>
              </a:rPr>
              <a:t>s</a:t>
            </a:r>
            <a:r>
              <a:rPr dirty="0" sz="1000" spc="-145" b="0" i="1">
                <a:solidFill>
                  <a:srgbClr val="010202"/>
                </a:solidFill>
                <a:latin typeface="Bookman Old Style"/>
                <a:cs typeface="Bookman Old Style"/>
              </a:rPr>
              <a:t> </a:t>
            </a:r>
            <a:r>
              <a:rPr dirty="0" sz="1000" i="1">
                <a:solidFill>
                  <a:srgbClr val="010202"/>
                </a:solidFill>
                <a:latin typeface="Times New Roman"/>
                <a:cs typeface="Times New Roman"/>
              </a:rPr>
              <a:t>b</a:t>
            </a:r>
            <a:endParaRPr sz="1000">
              <a:latin typeface="Times New Roman"/>
              <a:cs typeface="Times New Roman"/>
            </a:endParaRPr>
          </a:p>
        </p:txBody>
      </p:sp>
      <p:sp>
        <p:nvSpPr>
          <p:cNvPr id="5" name="object 5"/>
          <p:cNvSpPr txBox="1"/>
          <p:nvPr/>
        </p:nvSpPr>
        <p:spPr>
          <a:xfrm>
            <a:off x="444500" y="3204209"/>
            <a:ext cx="54229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010202"/>
                </a:solidFill>
                <a:latin typeface="Times New Roman"/>
                <a:cs typeface="Times New Roman"/>
              </a:rPr>
              <a:t>Step b </a:t>
            </a:r>
            <a:r>
              <a:rPr dirty="0" sz="1000" spc="110" b="0" i="1">
                <a:solidFill>
                  <a:srgbClr val="010202"/>
                </a:solidFill>
                <a:latin typeface="Bookman Old Style"/>
                <a:cs typeface="Bookman Old Style"/>
              </a:rPr>
              <a:t>s</a:t>
            </a:r>
            <a:r>
              <a:rPr dirty="0" sz="1000" spc="-145" b="0" i="1">
                <a:solidFill>
                  <a:srgbClr val="010202"/>
                </a:solidFill>
                <a:latin typeface="Bookman Old Style"/>
                <a:cs typeface="Bookman Old Style"/>
              </a:rPr>
              <a:t> </a:t>
            </a:r>
            <a:r>
              <a:rPr dirty="0" sz="1000" i="1">
                <a:solidFill>
                  <a:srgbClr val="010202"/>
                </a:solidFill>
                <a:latin typeface="Times New Roman"/>
                <a:cs typeface="Times New Roman"/>
              </a:rPr>
              <a:t>c</a:t>
            </a:r>
            <a:endParaRPr sz="1000">
              <a:latin typeface="Times New Roman"/>
              <a:cs typeface="Times New Roman"/>
            </a:endParaRPr>
          </a:p>
        </p:txBody>
      </p:sp>
      <p:sp>
        <p:nvSpPr>
          <p:cNvPr id="6" name="object 6"/>
          <p:cNvSpPr/>
          <p:nvPr/>
        </p:nvSpPr>
        <p:spPr>
          <a:xfrm>
            <a:off x="941387" y="3556634"/>
            <a:ext cx="3171825" cy="723900"/>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44500" y="4483100"/>
            <a:ext cx="54229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010202"/>
                </a:solidFill>
                <a:latin typeface="Times New Roman"/>
                <a:cs typeface="Times New Roman"/>
              </a:rPr>
              <a:t>Step c </a:t>
            </a:r>
            <a:r>
              <a:rPr dirty="0" sz="1000" spc="110" b="0" i="1">
                <a:solidFill>
                  <a:srgbClr val="010202"/>
                </a:solidFill>
                <a:latin typeface="Bookman Old Style"/>
                <a:cs typeface="Bookman Old Style"/>
              </a:rPr>
              <a:t>s</a:t>
            </a:r>
            <a:r>
              <a:rPr dirty="0" sz="1000" spc="-145" b="0" i="1">
                <a:solidFill>
                  <a:srgbClr val="010202"/>
                </a:solidFill>
                <a:latin typeface="Bookman Old Style"/>
                <a:cs typeface="Bookman Old Style"/>
              </a:rPr>
              <a:t> </a:t>
            </a:r>
            <a:r>
              <a:rPr dirty="0" sz="1000" i="1">
                <a:solidFill>
                  <a:srgbClr val="010202"/>
                </a:solidFill>
                <a:latin typeface="Times New Roman"/>
                <a:cs typeface="Times New Roman"/>
              </a:rPr>
              <a:t>d</a:t>
            </a:r>
            <a:endParaRPr sz="1000">
              <a:latin typeface="Times New Roman"/>
              <a:cs typeface="Times New Roman"/>
            </a:endParaRPr>
          </a:p>
        </p:txBody>
      </p:sp>
      <p:sp>
        <p:nvSpPr>
          <p:cNvPr id="8" name="object 8"/>
          <p:cNvSpPr txBox="1"/>
          <p:nvPr/>
        </p:nvSpPr>
        <p:spPr>
          <a:xfrm>
            <a:off x="444500" y="6333490"/>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9" name="object 9"/>
          <p:cNvSpPr/>
          <p:nvPr/>
        </p:nvSpPr>
        <p:spPr>
          <a:xfrm>
            <a:off x="1017587" y="6685915"/>
            <a:ext cx="3019425" cy="152400"/>
          </a:xfrm>
          <a:prstGeom prst="rect">
            <a:avLst/>
          </a:prstGeom>
          <a:blipFill>
            <a:blip r:embed="rId3" cstate="print"/>
            <a:stretch>
              <a:fillRect/>
            </a:stretch>
          </a:blipFill>
        </p:spPr>
        <p:txBody>
          <a:bodyPr wrap="square" lIns="0" tIns="0" rIns="0" bIns="0" rtlCol="0"/>
          <a:lstStyle/>
          <a:p/>
        </p:txBody>
      </p:sp>
      <p:sp>
        <p:nvSpPr>
          <p:cNvPr id="10" name="object 10"/>
          <p:cNvSpPr txBox="1"/>
          <p:nvPr/>
        </p:nvSpPr>
        <p:spPr>
          <a:xfrm>
            <a:off x="418845" y="7031355"/>
            <a:ext cx="4648835" cy="530225"/>
          </a:xfrm>
          <a:prstGeom prst="rect">
            <a:avLst/>
          </a:prstGeom>
        </p:spPr>
        <p:txBody>
          <a:bodyPr wrap="square" lIns="0" tIns="12700" rIns="0" bIns="0" rtlCol="0" vert="horz">
            <a:spAutoFit/>
          </a:bodyPr>
          <a:lstStyle/>
          <a:p>
            <a:pPr marL="38100" marR="30480">
              <a:lnSpc>
                <a:spcPct val="100000"/>
              </a:lnSpc>
              <a:spcBef>
                <a:spcPts val="100"/>
              </a:spcBef>
            </a:pPr>
            <a:r>
              <a:rPr dirty="0" sz="1000" spc="-5">
                <a:solidFill>
                  <a:srgbClr val="010202"/>
                </a:solidFill>
                <a:latin typeface="Times New Roman"/>
                <a:cs typeface="Times New Roman"/>
              </a:rPr>
              <a:t>Consider the heat entering the constant-temperature heat reservoir at 590 K. As the heat  is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transferred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constant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then</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i="1">
                <a:solidFill>
                  <a:srgbClr val="010202"/>
                </a:solidFill>
                <a:latin typeface="Times New Roman"/>
                <a:cs typeface="Times New Roman"/>
              </a:rPr>
              <a:t>p</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where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difference</a:t>
            </a:r>
            <a:r>
              <a:rPr dirty="0" sz="1000" spc="65">
                <a:solidFill>
                  <a:srgbClr val="010202"/>
                </a:solidFill>
                <a:latin typeface="Times New Roman"/>
                <a:cs typeface="Times New Roman"/>
              </a:rPr>
              <a:t> </a:t>
            </a:r>
            <a:r>
              <a:rPr dirty="0" sz="1000">
                <a:solidFill>
                  <a:srgbClr val="010202"/>
                </a:solidFill>
                <a:latin typeface="Times New Roman"/>
                <a:cs typeface="Times New Roman"/>
              </a:rPr>
              <a:t>between</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enthalpies of states </a:t>
            </a:r>
            <a:r>
              <a:rPr dirty="0" sz="1000" i="1">
                <a:solidFill>
                  <a:srgbClr val="010202"/>
                </a:solidFill>
                <a:latin typeface="Times New Roman"/>
                <a:cs typeface="Times New Roman"/>
              </a:rPr>
              <a:t>d </a:t>
            </a:r>
            <a:r>
              <a:rPr dirty="0" sz="1000">
                <a:solidFill>
                  <a:srgbClr val="010202"/>
                </a:solidFill>
                <a:latin typeface="Times New Roman"/>
                <a:cs typeface="Times New Roman"/>
              </a:rPr>
              <a:t>and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As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function,</a:t>
            </a:r>
            <a:endParaRPr sz="1000">
              <a:latin typeface="Times New Roman"/>
              <a:cs typeface="Times New Roman"/>
            </a:endParaRPr>
          </a:p>
        </p:txBody>
      </p:sp>
      <p:sp>
        <p:nvSpPr>
          <p:cNvPr id="11" name="object 11"/>
          <p:cNvSpPr/>
          <p:nvPr/>
        </p:nvSpPr>
        <p:spPr>
          <a:xfrm>
            <a:off x="1457063" y="1083743"/>
            <a:ext cx="2058049" cy="129106"/>
          </a:xfrm>
          <a:prstGeom prst="rect">
            <a:avLst/>
          </a:prstGeom>
          <a:blipFill>
            <a:blip r:embed="rId4" cstate="print"/>
            <a:stretch>
              <a:fillRect/>
            </a:stretch>
          </a:blipFill>
        </p:spPr>
        <p:txBody>
          <a:bodyPr wrap="square" lIns="0" tIns="0" rIns="0" bIns="0" rtlCol="0"/>
          <a:lstStyle/>
          <a:p/>
        </p:txBody>
      </p:sp>
      <p:sp>
        <p:nvSpPr>
          <p:cNvPr id="12" name="object 12"/>
          <p:cNvSpPr/>
          <p:nvPr/>
        </p:nvSpPr>
        <p:spPr>
          <a:xfrm>
            <a:off x="750455" y="1722704"/>
            <a:ext cx="3538728" cy="1205230"/>
          </a:xfrm>
          <a:prstGeom prst="rect">
            <a:avLst/>
          </a:prstGeom>
          <a:blipFill>
            <a:blip r:embed="rId5" cstate="print"/>
            <a:stretch>
              <a:fillRect/>
            </a:stretch>
          </a:blipFill>
        </p:spPr>
        <p:txBody>
          <a:bodyPr wrap="square" lIns="0" tIns="0" rIns="0" bIns="0" rtlCol="0"/>
          <a:lstStyle/>
          <a:p/>
        </p:txBody>
      </p:sp>
      <p:sp>
        <p:nvSpPr>
          <p:cNvPr id="13" name="object 13"/>
          <p:cNvSpPr/>
          <p:nvPr/>
        </p:nvSpPr>
        <p:spPr>
          <a:xfrm>
            <a:off x="736600" y="4893957"/>
            <a:ext cx="3423539" cy="1219835"/>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74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44500" y="2719070"/>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4" name="object 4"/>
          <p:cNvSpPr/>
          <p:nvPr/>
        </p:nvSpPr>
        <p:spPr>
          <a:xfrm>
            <a:off x="1808162" y="3071495"/>
            <a:ext cx="1438275" cy="1905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3464559"/>
            <a:ext cx="391922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so the heat reservoir absorbs 4799 joules of heat at 590 K.</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Consequently</a:t>
            </a:r>
            <a:endParaRPr sz="1000">
              <a:latin typeface="Times New Roman"/>
              <a:cs typeface="Times New Roman"/>
            </a:endParaRPr>
          </a:p>
        </p:txBody>
      </p:sp>
      <p:sp>
        <p:nvSpPr>
          <p:cNvPr id="6" name="object 6"/>
          <p:cNvSpPr/>
          <p:nvPr/>
        </p:nvSpPr>
        <p:spPr>
          <a:xfrm>
            <a:off x="1565275" y="3816984"/>
            <a:ext cx="1924050" cy="3048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4324350"/>
            <a:ext cx="157353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thus the entropy created</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8" name="object 8"/>
          <p:cNvSpPr/>
          <p:nvPr/>
        </p:nvSpPr>
        <p:spPr>
          <a:xfrm>
            <a:off x="1474787" y="4676775"/>
            <a:ext cx="2105025" cy="1333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393700" y="5012690"/>
            <a:ext cx="4700270" cy="2630805"/>
          </a:xfrm>
          <a:prstGeom prst="rect">
            <a:avLst/>
          </a:prstGeom>
        </p:spPr>
        <p:txBody>
          <a:bodyPr wrap="square" lIns="0" tIns="12700" rIns="0" bIns="0" rtlCol="0" vert="horz">
            <a:spAutoFit/>
          </a:bodyPr>
          <a:lstStyle/>
          <a:p>
            <a:pPr marL="63500" marR="55880">
              <a:lnSpc>
                <a:spcPct val="100000"/>
              </a:lnSpc>
              <a:spcBef>
                <a:spcPts val="100"/>
              </a:spcBef>
            </a:pPr>
            <a:r>
              <a:rPr dirty="0" sz="1000">
                <a:solidFill>
                  <a:srgbClr val="010202"/>
                </a:solidFill>
                <a:latin typeface="Times New Roman"/>
                <a:cs typeface="Times New Roman"/>
              </a:rPr>
              <a:t>Examination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the lower the temperature of irreversible freezing of the  </a:t>
            </a:r>
            <a:r>
              <a:rPr dirty="0" sz="1000" spc="-5">
                <a:solidFill>
                  <a:srgbClr val="010202"/>
                </a:solidFill>
                <a:latin typeface="Times New Roman"/>
                <a:cs typeface="Times New Roman"/>
              </a:rPr>
              <a:t>supercooled liquid, the more irreversible the process and the </a:t>
            </a:r>
            <a:r>
              <a:rPr dirty="0" sz="1000" spc="-10">
                <a:solidFill>
                  <a:srgbClr val="010202"/>
                </a:solidFill>
                <a:latin typeface="Times New Roman"/>
                <a:cs typeface="Times New Roman"/>
              </a:rPr>
              <a:t>larger </a:t>
            </a:r>
            <a:r>
              <a:rPr dirty="0" sz="1000" spc="-5">
                <a:solidFill>
                  <a:srgbClr val="010202"/>
                </a:solidFill>
                <a:latin typeface="Times New Roman"/>
                <a:cs typeface="Times New Roman"/>
              </a:rPr>
              <a:t>the value of</a:t>
            </a:r>
            <a:r>
              <a:rPr dirty="0" sz="1000" spc="-2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a:t>
            </a:r>
            <a:endParaRPr sz="1000">
              <a:latin typeface="Times New Roman"/>
              <a:cs typeface="Times New Roman"/>
            </a:endParaRPr>
          </a:p>
          <a:p>
            <a:pPr>
              <a:lnSpc>
                <a:spcPct val="100000"/>
              </a:lnSpc>
            </a:pPr>
            <a:endParaRPr sz="1500">
              <a:latin typeface="Times New Roman"/>
              <a:cs typeface="Times New Roman"/>
            </a:endParaRPr>
          </a:p>
          <a:p>
            <a:pPr algn="ctr">
              <a:lnSpc>
                <a:spcPct val="100000"/>
              </a:lnSpc>
              <a:spcBef>
                <a:spcPts val="1065"/>
              </a:spcBef>
            </a:pPr>
            <a:r>
              <a:rPr dirty="0" sz="1000" b="1">
                <a:solidFill>
                  <a:srgbClr val="010202"/>
                </a:solidFill>
                <a:latin typeface="Times New Roman"/>
                <a:cs typeface="Times New Roman"/>
              </a:rPr>
              <a:t>PROBLEMS</a:t>
            </a:r>
            <a:endParaRPr sz="1000">
              <a:latin typeface="Times New Roman"/>
              <a:cs typeface="Times New Roman"/>
            </a:endParaRPr>
          </a:p>
          <a:p>
            <a:pPr>
              <a:lnSpc>
                <a:spcPct val="100000"/>
              </a:lnSpc>
            </a:pPr>
            <a:endParaRPr sz="1150">
              <a:latin typeface="Times New Roman"/>
              <a:cs typeface="Times New Roman"/>
            </a:endParaRPr>
          </a:p>
          <a:p>
            <a:pPr algn="just" lvl="1" marL="202565" marR="67945" indent="-127000">
              <a:lnSpc>
                <a:spcPct val="100000"/>
              </a:lnSpc>
              <a:buFont typeface="Times New Roman"/>
              <a:buAutoNum type="arabicPeriod"/>
              <a:tabLst>
                <a:tab pos="278765" algn="l"/>
              </a:tabLst>
            </a:pPr>
            <a:r>
              <a:rPr dirty="0" sz="1000" spc="-5">
                <a:solidFill>
                  <a:srgbClr val="010202"/>
                </a:solidFill>
                <a:latin typeface="Times New Roman"/>
                <a:cs typeface="Times New Roman"/>
              </a:rPr>
              <a:t>The initial state of one mole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monatomic ideal gas is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=10 </a:t>
            </a:r>
            <a:r>
              <a:rPr dirty="0" sz="1000" spc="-5">
                <a:solidFill>
                  <a:srgbClr val="010202"/>
                </a:solidFill>
                <a:latin typeface="Times New Roman"/>
                <a:cs typeface="Times New Roman"/>
              </a:rPr>
              <a:t>atm and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a:solidFill>
                  <a:srgbClr val="010202"/>
                </a:solidFill>
                <a:latin typeface="Times New Roman"/>
                <a:cs typeface="Times New Roman"/>
              </a:rPr>
              <a:t>300 </a:t>
            </a:r>
            <a:r>
              <a:rPr dirty="0" sz="1000" spc="-5">
                <a:solidFill>
                  <a:srgbClr val="010202"/>
                </a:solidFill>
                <a:latin typeface="Times New Roman"/>
                <a:cs typeface="Times New Roman"/>
              </a:rPr>
              <a:t>K.  </a:t>
            </a:r>
            <a:r>
              <a:rPr dirty="0" sz="1000">
                <a:solidFill>
                  <a:srgbClr val="010202"/>
                </a:solidFill>
                <a:latin typeface="Times New Roman"/>
                <a:cs typeface="Times New Roman"/>
              </a:rPr>
              <a:t>Calculate the change in the entropy of the gas for (a) an isothermal decrease in the  pressure to 5 atm, (b) a reversible adiabatic expansion to a pressure of 5 atm, (c) a  </a:t>
            </a:r>
            <a:r>
              <a:rPr dirty="0" sz="1000" spc="-5">
                <a:solidFill>
                  <a:srgbClr val="010202"/>
                </a:solidFill>
                <a:latin typeface="Times New Roman"/>
                <a:cs typeface="Times New Roman"/>
              </a:rPr>
              <a:t>constant-volume decrease in the pressure to </a:t>
            </a:r>
            <a:r>
              <a:rPr dirty="0" sz="1000">
                <a:solidFill>
                  <a:srgbClr val="010202"/>
                </a:solidFill>
                <a:latin typeface="Times New Roman"/>
                <a:cs typeface="Times New Roman"/>
              </a:rPr>
              <a:t>5</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atm.</a:t>
            </a:r>
            <a:endParaRPr sz="1000">
              <a:latin typeface="Times New Roman"/>
              <a:cs typeface="Times New Roman"/>
            </a:endParaRPr>
          </a:p>
          <a:p>
            <a:pPr algn="just" lvl="1" marL="266065" indent="-191135">
              <a:lnSpc>
                <a:spcPct val="100000"/>
              </a:lnSpc>
              <a:buFont typeface="Times New Roman"/>
              <a:buAutoNum type="arabicPeriod"/>
              <a:tabLst>
                <a:tab pos="266700" algn="l"/>
              </a:tabLst>
            </a:pPr>
            <a:r>
              <a:rPr dirty="0" sz="1000" spc="-5">
                <a:solidFill>
                  <a:srgbClr val="010202"/>
                </a:solidFill>
                <a:latin typeface="Times New Roman"/>
                <a:cs typeface="Times New Roman"/>
              </a:rPr>
              <a:t>One mole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monatomic ideal gas is subjected to the following sequence 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steps:</a:t>
            </a:r>
            <a:endParaRPr sz="1000">
              <a:latin typeface="Times New Roman"/>
              <a:cs typeface="Times New Roman"/>
            </a:endParaRPr>
          </a:p>
          <a:p>
            <a:pPr lvl="2" marL="294005" marR="67945" indent="-127000">
              <a:lnSpc>
                <a:spcPct val="100000"/>
              </a:lnSpc>
              <a:spcBef>
                <a:spcPts val="800"/>
              </a:spcBef>
              <a:buAutoNum type="alphaLcPeriod"/>
              <a:tabLst>
                <a:tab pos="307975" algn="l"/>
              </a:tabLst>
            </a:pPr>
            <a:r>
              <a:rPr dirty="0" sz="1000">
                <a:solidFill>
                  <a:srgbClr val="010202"/>
                </a:solidFill>
                <a:latin typeface="Times New Roman"/>
                <a:cs typeface="Times New Roman"/>
              </a:rPr>
              <a:t>Starting at 300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10 atm, the gas expands freely into a vacuum to triple its  volume.</a:t>
            </a:r>
            <a:endParaRPr sz="1000">
              <a:latin typeface="Times New Roman"/>
              <a:cs typeface="Times New Roman"/>
            </a:endParaRPr>
          </a:p>
          <a:p>
            <a:pPr lvl="2" marL="294005" indent="-127635">
              <a:lnSpc>
                <a:spcPct val="100000"/>
              </a:lnSpc>
              <a:buAutoNum type="alphaLcPeriod"/>
              <a:tabLst>
                <a:tab pos="294640" algn="l"/>
              </a:tabLst>
            </a:pPr>
            <a:r>
              <a:rPr dirty="0" sz="1000" spc="-5">
                <a:solidFill>
                  <a:srgbClr val="010202"/>
                </a:solidFill>
                <a:latin typeface="Times New Roman"/>
                <a:cs typeface="Times New Roman"/>
              </a:rPr>
              <a:t>The gas is next heated reversibly to 400 K at constant</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a:p>
            <a:pPr lvl="2" marL="294005" marR="69850" indent="-127000">
              <a:lnSpc>
                <a:spcPct val="100000"/>
              </a:lnSpc>
              <a:buAutoNum type="alphaLcPeriod"/>
              <a:tabLst>
                <a:tab pos="310515" algn="l"/>
              </a:tabLst>
            </a:pPr>
            <a:r>
              <a:rPr dirty="0" sz="1000" spc="-5">
                <a:solidFill>
                  <a:srgbClr val="010202"/>
                </a:solidFill>
                <a:latin typeface="Times New Roman"/>
                <a:cs typeface="Times New Roman"/>
              </a:rPr>
              <a:t>The gas is reversibly expanded at constant temperature until its volume is again  </a:t>
            </a:r>
            <a:r>
              <a:rPr dirty="0" sz="1000">
                <a:solidFill>
                  <a:srgbClr val="010202"/>
                </a:solidFill>
                <a:latin typeface="Times New Roman"/>
                <a:cs typeface="Times New Roman"/>
              </a:rPr>
              <a:t>tripled.</a:t>
            </a:r>
            <a:endParaRPr sz="1000">
              <a:latin typeface="Times New Roman"/>
              <a:cs typeface="Times New Roman"/>
            </a:endParaRPr>
          </a:p>
        </p:txBody>
      </p:sp>
      <p:sp>
        <p:nvSpPr>
          <p:cNvPr id="10" name="object 10"/>
          <p:cNvSpPr/>
          <p:nvPr/>
        </p:nvSpPr>
        <p:spPr>
          <a:xfrm>
            <a:off x="622300" y="836917"/>
            <a:ext cx="3659378" cy="175387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85519" y="2694304"/>
            <a:ext cx="3086100" cy="3048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57200" y="3201670"/>
            <a:ext cx="4573270" cy="1092200"/>
          </a:xfrm>
          <a:prstGeom prst="rect">
            <a:avLst/>
          </a:prstGeom>
        </p:spPr>
        <p:txBody>
          <a:bodyPr wrap="square" lIns="0" tIns="12700" rIns="0" bIns="0" rtlCol="0" vert="horz">
            <a:spAutoFit/>
          </a:bodyPr>
          <a:lstStyle/>
          <a:p>
            <a:pPr algn="just" marL="139700" marR="5080" indent="-127000">
              <a:lnSpc>
                <a:spcPct val="100000"/>
              </a:lnSpc>
              <a:spcBef>
                <a:spcPts val="100"/>
              </a:spcBef>
            </a:pPr>
            <a:r>
              <a:rPr dirty="0" sz="1000" b="1">
                <a:solidFill>
                  <a:srgbClr val="010202"/>
                </a:solidFill>
                <a:latin typeface="Times New Roman"/>
                <a:cs typeface="Times New Roman"/>
              </a:rPr>
              <a:t>3.5 </a:t>
            </a:r>
            <a:r>
              <a:rPr dirty="0" sz="1000">
                <a:solidFill>
                  <a:srgbClr val="010202"/>
                </a:solidFill>
                <a:latin typeface="Times New Roman"/>
                <a:cs typeface="Times New Roman"/>
              </a:rPr>
              <a:t>One mole of copper at a uniform temperature of 0°C is placed in thermal contact</a:t>
            </a:r>
            <a:r>
              <a:rPr dirty="0" sz="1000" spc="-95">
                <a:solidFill>
                  <a:srgbClr val="010202"/>
                </a:solidFill>
                <a:latin typeface="Times New Roman"/>
                <a:cs typeface="Times New Roman"/>
              </a:rPr>
              <a:t> </a:t>
            </a:r>
            <a:r>
              <a:rPr dirty="0" sz="1000">
                <a:solidFill>
                  <a:srgbClr val="010202"/>
                </a:solidFill>
                <a:latin typeface="Times New Roman"/>
                <a:cs typeface="Times New Roman"/>
              </a:rPr>
              <a:t>with  a </a:t>
            </a:r>
            <a:r>
              <a:rPr dirty="0" sz="1000" spc="-5">
                <a:solidFill>
                  <a:srgbClr val="010202"/>
                </a:solidFill>
                <a:latin typeface="Times New Roman"/>
                <a:cs typeface="Times New Roman"/>
              </a:rPr>
              <a:t>second mole of copper which, </a:t>
            </a:r>
            <a:r>
              <a:rPr dirty="0" sz="1000" spc="-15">
                <a:solidFill>
                  <a:srgbClr val="010202"/>
                </a:solidFill>
                <a:latin typeface="Times New Roman"/>
                <a:cs typeface="Times New Roman"/>
              </a:rPr>
              <a:t>initially, </a:t>
            </a:r>
            <a:r>
              <a:rPr dirty="0" sz="1000" spc="-5">
                <a:solidFill>
                  <a:srgbClr val="010202"/>
                </a:solidFill>
                <a:latin typeface="Times New Roman"/>
                <a:cs typeface="Times New Roman"/>
              </a:rPr>
              <a:t>is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uniform temperature of 100°C.  Calculate the temperature of the </a:t>
            </a:r>
            <a:r>
              <a:rPr dirty="0" sz="1000">
                <a:solidFill>
                  <a:srgbClr val="010202"/>
                </a:solidFill>
                <a:latin typeface="Times New Roman"/>
                <a:cs typeface="Times New Roman"/>
              </a:rPr>
              <a:t>2 </a:t>
            </a:r>
            <a:r>
              <a:rPr dirty="0" sz="1000" spc="-5">
                <a:solidFill>
                  <a:srgbClr val="010202"/>
                </a:solidFill>
                <a:latin typeface="Times New Roman"/>
                <a:cs typeface="Times New Roman"/>
              </a:rPr>
              <a:t>mole system, which is contained in an adiabatic  enclosure, when thermal equilibrium is attained. Why is the common uniform  temperature not exactly 50°C? How much heat is transferred, and how much entropy  is produced by the transfer? The constant pressure molar heat capacity of solid copper  varies with temperature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4" name="object 4"/>
          <p:cNvSpPr/>
          <p:nvPr/>
        </p:nvSpPr>
        <p:spPr>
          <a:xfrm>
            <a:off x="1447482" y="4468495"/>
            <a:ext cx="2162175" cy="1714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31800" y="4842509"/>
            <a:ext cx="4624070" cy="1186815"/>
          </a:xfrm>
          <a:prstGeom prst="rect">
            <a:avLst/>
          </a:prstGeom>
        </p:spPr>
        <p:txBody>
          <a:bodyPr wrap="square" lIns="0" tIns="12700" rIns="0" bIns="0" rtlCol="0" vert="horz">
            <a:spAutoFit/>
          </a:bodyPr>
          <a:lstStyle/>
          <a:p>
            <a:pPr algn="just" marL="165100" marR="30480" indent="-127000">
              <a:lnSpc>
                <a:spcPct val="100000"/>
              </a:lnSpc>
              <a:spcBef>
                <a:spcPts val="100"/>
              </a:spcBef>
            </a:pPr>
            <a:r>
              <a:rPr dirty="0" sz="1000" b="1">
                <a:solidFill>
                  <a:srgbClr val="010202"/>
                </a:solidFill>
                <a:latin typeface="Times New Roman"/>
                <a:cs typeface="Times New Roman"/>
              </a:rPr>
              <a:t>3.6 </a:t>
            </a:r>
            <a:r>
              <a:rPr dirty="0" sz="1000" spc="-5">
                <a:solidFill>
                  <a:srgbClr val="010202"/>
                </a:solidFill>
                <a:latin typeface="Times New Roman"/>
                <a:cs typeface="Times New Roman"/>
              </a:rPr>
              <a:t>A </a:t>
            </a:r>
            <a:r>
              <a:rPr dirty="0" sz="1000">
                <a:solidFill>
                  <a:srgbClr val="010202"/>
                </a:solidFill>
                <a:latin typeface="Times New Roman"/>
                <a:cs typeface="Times New Roman"/>
              </a:rPr>
              <a:t>reversible heat engine, operating in a cycle, withdraws heat from a  </a:t>
            </a:r>
            <a:r>
              <a:rPr dirty="0" sz="1000" spc="-5">
                <a:solidFill>
                  <a:srgbClr val="010202"/>
                </a:solidFill>
                <a:latin typeface="Times New Roman"/>
                <a:cs typeface="Times New Roman"/>
              </a:rPr>
              <a:t>high-temperature reservoir (the temperature of which consequently decreases),  performs work </a:t>
            </a:r>
            <a:r>
              <a:rPr dirty="0" sz="1000" spc="-40" i="1">
                <a:solidFill>
                  <a:srgbClr val="010202"/>
                </a:solidFill>
                <a:latin typeface="Times New Roman"/>
                <a:cs typeface="Times New Roman"/>
              </a:rPr>
              <a:t>w, </a:t>
            </a:r>
            <a:r>
              <a:rPr dirty="0" sz="1000" spc="-5">
                <a:solidFill>
                  <a:srgbClr val="010202"/>
                </a:solidFill>
                <a:latin typeface="Times New Roman"/>
                <a:cs typeface="Times New Roman"/>
              </a:rPr>
              <a:t>and rejects heat into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low-temperature reservoir (the temperature of  which</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consequently</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increases).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two</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reservoirs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25">
                <a:solidFill>
                  <a:srgbClr val="010202"/>
                </a:solidFill>
                <a:latin typeface="Times New Roman"/>
                <a:cs typeface="Times New Roman"/>
              </a:rPr>
              <a:t> </a:t>
            </a:r>
            <a:r>
              <a:rPr dirty="0" sz="1000" spc="-15">
                <a:solidFill>
                  <a:srgbClr val="010202"/>
                </a:solidFill>
                <a:latin typeface="Times New Roman"/>
                <a:cs typeface="Times New Roman"/>
              </a:rPr>
              <a:t>initially,</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temperatures</a:t>
            </a:r>
            <a:r>
              <a:rPr dirty="0" sz="1000" spc="1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endParaRPr baseline="-33333" sz="1125">
              <a:latin typeface="Times New Roman"/>
              <a:cs typeface="Times New Roman"/>
            </a:endParaRPr>
          </a:p>
          <a:p>
            <a:pPr marL="165100">
              <a:lnSpc>
                <a:spcPct val="100000"/>
              </a:lnSpc>
              <a:spcBef>
                <a:spcPts val="370"/>
              </a:spcBef>
            </a:pPr>
            <a:r>
              <a:rPr dirty="0" sz="1000">
                <a:solidFill>
                  <a:srgbClr val="010202"/>
                </a:solidFill>
                <a:latin typeface="Times New Roman"/>
                <a:cs typeface="Times New Roman"/>
              </a:rPr>
              <a:t>and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and have constant heat capacities </a:t>
            </a:r>
            <a:r>
              <a:rPr dirty="0" sz="1000" spc="5" i="1">
                <a:solidFill>
                  <a:srgbClr val="010202"/>
                </a:solidFill>
                <a:latin typeface="Times New Roman"/>
                <a:cs typeface="Times New Roman"/>
              </a:rPr>
              <a:t>C</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and </a:t>
            </a:r>
            <a:r>
              <a:rPr dirty="0" sz="1000" i="1">
                <a:solidFill>
                  <a:srgbClr val="010202"/>
                </a:solidFill>
                <a:latin typeface="Times New Roman"/>
                <a:cs typeface="Times New Roman"/>
              </a:rPr>
              <a:t>C</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204">
                <a:solidFill>
                  <a:srgbClr val="010202"/>
                </a:solidFill>
                <a:latin typeface="Times New Roman"/>
                <a:cs typeface="Times New Roman"/>
              </a:rPr>
              <a:t>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Calculate  the  final</a:t>
            </a:r>
            <a:endParaRPr sz="1000">
              <a:latin typeface="Times New Roman"/>
              <a:cs typeface="Times New Roman"/>
            </a:endParaRPr>
          </a:p>
          <a:p>
            <a:pPr marL="165100" marR="30480">
              <a:lnSpc>
                <a:spcPct val="100000"/>
              </a:lnSpc>
              <a:spcBef>
                <a:spcPts val="370"/>
              </a:spcBef>
            </a:pPr>
            <a:r>
              <a:rPr dirty="0" sz="1000">
                <a:solidFill>
                  <a:srgbClr val="010202"/>
                </a:solidFill>
                <a:latin typeface="Times New Roman"/>
                <a:cs typeface="Times New Roman"/>
              </a:rPr>
              <a:t>temperature of the system and the maximum amount of work which can be obtained  from the</a:t>
            </a:r>
            <a:r>
              <a:rPr dirty="0" sz="1000" spc="-5">
                <a:solidFill>
                  <a:srgbClr val="010202"/>
                </a:solidFill>
                <a:latin typeface="Times New Roman"/>
                <a:cs typeface="Times New Roman"/>
              </a:rPr>
              <a:t> </a:t>
            </a:r>
            <a:r>
              <a:rPr dirty="0" sz="1000">
                <a:solidFill>
                  <a:srgbClr val="010202"/>
                </a:solidFill>
                <a:latin typeface="Times New Roman"/>
                <a:cs typeface="Times New Roman"/>
              </a:rPr>
              <a:t>engine.</a:t>
            </a:r>
            <a:endParaRPr sz="1000">
              <a:latin typeface="Times New Roman"/>
              <a:cs typeface="Times New Roman"/>
            </a:endParaRPr>
          </a:p>
        </p:txBody>
      </p:sp>
      <p:sp>
        <p:nvSpPr>
          <p:cNvPr id="6" name="object 6"/>
          <p:cNvSpPr txBox="1"/>
          <p:nvPr/>
        </p:nvSpPr>
        <p:spPr>
          <a:xfrm>
            <a:off x="457200" y="403097"/>
            <a:ext cx="4585335" cy="2117090"/>
          </a:xfrm>
          <a:prstGeom prst="rect">
            <a:avLst/>
          </a:prstGeom>
        </p:spPr>
        <p:txBody>
          <a:bodyPr wrap="square" lIns="0" tIns="12700" rIns="0" bIns="0" rtlCol="0" vert="horz">
            <a:spAutoFit/>
          </a:bodyPr>
          <a:lstStyle/>
          <a:p>
            <a:pPr marL="244348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75</a:t>
            </a:r>
            <a:endParaRPr sz="1000">
              <a:latin typeface="Times New Roman"/>
              <a:cs typeface="Times New Roman"/>
            </a:endParaRPr>
          </a:p>
          <a:p>
            <a:pPr algn="just" marL="240029" marR="1001394" indent="-121285">
              <a:lnSpc>
                <a:spcPct val="105100"/>
              </a:lnSpc>
              <a:spcBef>
                <a:spcPts val="745"/>
              </a:spcBef>
            </a:pPr>
            <a:r>
              <a:rPr dirty="0" sz="1000" spc="-5">
                <a:solidFill>
                  <a:srgbClr val="010202"/>
                </a:solidFill>
                <a:latin typeface="Times New Roman"/>
                <a:cs typeface="Times New Roman"/>
              </a:rPr>
              <a:t>d. The gas is finally reversibly cooled to 300 K at constant pressure.  Calculate the values of </a:t>
            </a:r>
            <a:r>
              <a:rPr dirty="0" sz="1000" i="1">
                <a:solidFill>
                  <a:srgbClr val="010202"/>
                </a:solidFill>
                <a:latin typeface="Times New Roman"/>
                <a:cs typeface="Times New Roman"/>
              </a:rPr>
              <a:t>q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w </a:t>
            </a:r>
            <a:r>
              <a:rPr dirty="0" sz="1000">
                <a:solidFill>
                  <a:srgbClr val="010202"/>
                </a:solidFill>
                <a:latin typeface="Times New Roman"/>
                <a:cs typeface="Times New Roman"/>
              </a:rPr>
              <a:t>and the changes in </a:t>
            </a:r>
            <a:r>
              <a:rPr dirty="0" sz="1000" spc="-5" i="1">
                <a:solidFill>
                  <a:srgbClr val="010202"/>
                </a:solidFill>
                <a:latin typeface="Times New Roman"/>
                <a:cs typeface="Times New Roman"/>
              </a:rPr>
              <a:t>U, H, </a:t>
            </a:r>
            <a:r>
              <a:rPr dirty="0" sz="1000">
                <a:solidFill>
                  <a:srgbClr val="010202"/>
                </a:solidFill>
                <a:latin typeface="Times New Roman"/>
                <a:cs typeface="Times New Roman"/>
              </a:rPr>
              <a:t>and</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S.</a:t>
            </a:r>
            <a:endParaRPr sz="1000">
              <a:latin typeface="Times New Roman"/>
              <a:cs typeface="Times New Roman"/>
            </a:endParaRPr>
          </a:p>
          <a:p>
            <a:pPr algn="just" lvl="1" marL="139700" marR="13970" indent="-127000">
              <a:lnSpc>
                <a:spcPct val="100000"/>
              </a:lnSpc>
              <a:buFont typeface="Times New Roman"/>
              <a:buAutoNum type="arabicPeriod" startAt="3"/>
              <a:tabLst>
                <a:tab pos="222885" algn="l"/>
              </a:tabLst>
            </a:pPr>
            <a:r>
              <a:rPr dirty="0" sz="1000" spc="-5">
                <a:solidFill>
                  <a:srgbClr val="010202"/>
                </a:solidFill>
                <a:latin typeface="Times New Roman"/>
                <a:cs typeface="Times New Roman"/>
              </a:rPr>
              <a:t>One mole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monatomic ideal gas </a:t>
            </a:r>
            <a:r>
              <a:rPr dirty="0" sz="1000" spc="-10">
                <a:solidFill>
                  <a:srgbClr val="010202"/>
                </a:solidFill>
                <a:latin typeface="Times New Roman"/>
                <a:cs typeface="Times New Roman"/>
              </a:rPr>
              <a:t>undergoes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expansion at constant  </a:t>
            </a:r>
            <a:r>
              <a:rPr dirty="0" sz="1000">
                <a:solidFill>
                  <a:srgbClr val="010202"/>
                </a:solidFill>
                <a:latin typeface="Times New Roman"/>
                <a:cs typeface="Times New Roman"/>
              </a:rPr>
              <a:t>pressure during which the entropy of the gas increases by 14.41 </a:t>
            </a:r>
            <a:r>
              <a:rPr dirty="0" sz="1000" spc="-5">
                <a:solidFill>
                  <a:srgbClr val="010202"/>
                </a:solidFill>
                <a:latin typeface="Times New Roman"/>
                <a:cs typeface="Times New Roman"/>
              </a:rPr>
              <a:t>J/K </a:t>
            </a:r>
            <a:r>
              <a:rPr dirty="0" sz="1000">
                <a:solidFill>
                  <a:srgbClr val="010202"/>
                </a:solidFill>
                <a:latin typeface="Times New Roman"/>
                <a:cs typeface="Times New Roman"/>
              </a:rPr>
              <a:t>and the gas  absorbs 6236 joules of heat. Calculate the initial and final temperatures of the gas.</a:t>
            </a:r>
            <a:r>
              <a:rPr dirty="0" sz="1000" spc="-95">
                <a:solidFill>
                  <a:srgbClr val="010202"/>
                </a:solidFill>
                <a:latin typeface="Times New Roman"/>
                <a:cs typeface="Times New Roman"/>
              </a:rPr>
              <a:t> </a:t>
            </a:r>
            <a:r>
              <a:rPr dirty="0" sz="1000">
                <a:solidFill>
                  <a:srgbClr val="010202"/>
                </a:solidFill>
                <a:latin typeface="Times New Roman"/>
                <a:cs typeface="Times New Roman"/>
              </a:rPr>
              <a:t>One  </a:t>
            </a:r>
            <a:r>
              <a:rPr dirty="0" sz="1000" spc="-5">
                <a:solidFill>
                  <a:srgbClr val="010202"/>
                </a:solidFill>
                <a:latin typeface="Times New Roman"/>
                <a:cs typeface="Times New Roman"/>
              </a:rPr>
              <a:t>mole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second monatomic ideal gas </a:t>
            </a:r>
            <a:r>
              <a:rPr dirty="0" sz="1000" spc="-10">
                <a:solidFill>
                  <a:srgbClr val="010202"/>
                </a:solidFill>
                <a:latin typeface="Times New Roman"/>
                <a:cs typeface="Times New Roman"/>
              </a:rPr>
              <a:t>undergoes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isothermal expansion  </a:t>
            </a:r>
            <a:r>
              <a:rPr dirty="0" sz="1000">
                <a:solidFill>
                  <a:srgbClr val="010202"/>
                </a:solidFill>
                <a:latin typeface="Times New Roman"/>
                <a:cs typeface="Times New Roman"/>
              </a:rPr>
              <a:t>during which it doubles its volume, performs 1729 joules of work and increases its  entropy by 5.763 J/K. Calculate the temperature at which the expansion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conducted.</a:t>
            </a:r>
            <a:endParaRPr sz="1000">
              <a:latin typeface="Times New Roman"/>
              <a:cs typeface="Times New Roman"/>
            </a:endParaRPr>
          </a:p>
          <a:p>
            <a:pPr algn="just" lvl="1" marL="139700" marR="15875" indent="-127000">
              <a:lnSpc>
                <a:spcPct val="100000"/>
              </a:lnSpc>
              <a:buFont typeface="Times New Roman"/>
              <a:buAutoNum type="arabicPeriod" startAt="3"/>
              <a:tabLst>
                <a:tab pos="203835" algn="l"/>
              </a:tabLst>
            </a:pPr>
            <a:r>
              <a:rPr dirty="0" sz="1000">
                <a:solidFill>
                  <a:srgbClr val="010202"/>
                </a:solidFill>
                <a:latin typeface="Times New Roman"/>
                <a:cs typeface="Times New Roman"/>
              </a:rPr>
              <a:t>Calculate the change in the enthalpy and the change in entropy when 1 mole of SiC</a:t>
            </a:r>
            <a:r>
              <a:rPr dirty="0" sz="1000" spc="-95">
                <a:solidFill>
                  <a:srgbClr val="010202"/>
                </a:solidFill>
                <a:latin typeface="Times New Roman"/>
                <a:cs typeface="Times New Roman"/>
              </a:rPr>
              <a:t> </a:t>
            </a:r>
            <a:r>
              <a:rPr dirty="0" sz="1000">
                <a:solidFill>
                  <a:srgbClr val="010202"/>
                </a:solidFill>
                <a:latin typeface="Times New Roman"/>
                <a:cs typeface="Times New Roman"/>
              </a:rPr>
              <a:t>is  </a:t>
            </a:r>
            <a:r>
              <a:rPr dirty="0" sz="1000" spc="-5">
                <a:solidFill>
                  <a:srgbClr val="010202"/>
                </a:solidFill>
                <a:latin typeface="Times New Roman"/>
                <a:cs typeface="Times New Roman"/>
              </a:rPr>
              <a:t>heated from 25°C to 1000°C. The constant pressure molar heat capacity of SiC varies  with temperature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232025" y="3325647"/>
            <a:ext cx="600075" cy="35242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55409" y="403097"/>
            <a:ext cx="4777105" cy="7350759"/>
          </a:xfrm>
          <a:prstGeom prst="rect">
            <a:avLst/>
          </a:prstGeom>
        </p:spPr>
        <p:txBody>
          <a:bodyPr wrap="square" lIns="0" tIns="12700" rIns="0" bIns="0" rtlCol="0" vert="horz">
            <a:spAutoFit/>
          </a:bodyPr>
          <a:lstStyle/>
          <a:p>
            <a:pPr algn="just" marL="2545080">
              <a:lnSpc>
                <a:spcPct val="100000"/>
              </a:lnSpc>
              <a:spcBef>
                <a:spcPts val="100"/>
              </a:spcBef>
            </a:pPr>
            <a:r>
              <a:rPr dirty="0" sz="1000" i="1">
                <a:solidFill>
                  <a:srgbClr val="231F20"/>
                </a:solidFill>
                <a:latin typeface="Times New Roman"/>
                <a:cs typeface="Times New Roman"/>
              </a:rPr>
              <a:t>The Second Law of Thermodynamics  </a:t>
            </a:r>
            <a:r>
              <a:rPr dirty="0" sz="1000" spc="130" i="1">
                <a:solidFill>
                  <a:srgbClr val="231F20"/>
                </a:solidFill>
                <a:latin typeface="Times New Roman"/>
                <a:cs typeface="Times New Roman"/>
              </a:rPr>
              <a:t> </a:t>
            </a:r>
            <a:r>
              <a:rPr dirty="0" sz="1000">
                <a:solidFill>
                  <a:srgbClr val="231F20"/>
                </a:solidFill>
                <a:latin typeface="Times New Roman"/>
                <a:cs typeface="Times New Roman"/>
              </a:rPr>
              <a:t>45</a:t>
            </a:r>
            <a:endParaRPr sz="1000">
              <a:latin typeface="Times New Roman"/>
              <a:cs typeface="Times New Roman"/>
            </a:endParaRPr>
          </a:p>
          <a:p>
            <a:pPr algn="just" marL="101600" marR="94615">
              <a:lnSpc>
                <a:spcPct val="130900"/>
              </a:lnSpc>
              <a:spcBef>
                <a:spcPts val="495"/>
              </a:spcBef>
            </a:pPr>
            <a:r>
              <a:rPr dirty="0" sz="1000">
                <a:solidFill>
                  <a:srgbClr val="010202"/>
                </a:solidFill>
                <a:latin typeface="Times New Roman"/>
                <a:cs typeface="Times New Roman"/>
              </a:rPr>
              <a:t>Each of these process is spontaneous and hence irreversible, and degradation occurs in  </a:t>
            </a:r>
            <a:r>
              <a:rPr dirty="0" sz="1000" spc="10">
                <a:solidFill>
                  <a:srgbClr val="010202"/>
                </a:solidFill>
                <a:latin typeface="Times New Roman"/>
                <a:cs typeface="Times New Roman"/>
              </a:rPr>
              <a:t>each </a:t>
            </a:r>
            <a:r>
              <a:rPr dirty="0" sz="1000" spc="5">
                <a:solidFill>
                  <a:srgbClr val="010202"/>
                </a:solidFill>
                <a:latin typeface="Times New Roman"/>
                <a:cs typeface="Times New Roman"/>
              </a:rPr>
              <a:t>of </a:t>
            </a:r>
            <a:r>
              <a:rPr dirty="0" sz="1000" spc="10">
                <a:solidFill>
                  <a:srgbClr val="010202"/>
                </a:solidFill>
                <a:latin typeface="Times New Roman"/>
                <a:cs typeface="Times New Roman"/>
              </a:rPr>
              <a:t>them. However, </a:t>
            </a:r>
            <a:r>
              <a:rPr dirty="0" sz="1000" spc="5">
                <a:solidFill>
                  <a:srgbClr val="010202"/>
                </a:solidFill>
                <a:latin typeface="Times New Roman"/>
                <a:cs typeface="Times New Roman"/>
              </a:rPr>
              <a:t>as </a:t>
            </a:r>
            <a:r>
              <a:rPr dirty="0" sz="1000" spc="10">
                <a:solidFill>
                  <a:srgbClr val="010202"/>
                </a:solidFill>
                <a:latin typeface="Times New Roman"/>
                <a:cs typeface="Times New Roman"/>
              </a:rPr>
              <a:t>process (3) </a:t>
            </a:r>
            <a:r>
              <a:rPr dirty="0" sz="1000" spc="5">
                <a:solidFill>
                  <a:srgbClr val="010202"/>
                </a:solidFill>
                <a:latin typeface="Times New Roman"/>
                <a:cs typeface="Times New Roman"/>
              </a:rPr>
              <a:t>is </a:t>
            </a:r>
            <a:r>
              <a:rPr dirty="0" sz="1000" spc="10">
                <a:solidFill>
                  <a:srgbClr val="010202"/>
                </a:solidFill>
                <a:latin typeface="Times New Roman"/>
                <a:cs typeface="Times New Roman"/>
              </a:rPr>
              <a:t>the sum </a:t>
            </a:r>
            <a:r>
              <a:rPr dirty="0" sz="1000" spc="5">
                <a:solidFill>
                  <a:srgbClr val="010202"/>
                </a:solidFill>
                <a:latin typeface="Times New Roman"/>
                <a:cs typeface="Times New Roman"/>
              </a:rPr>
              <a:t>of </a:t>
            </a:r>
            <a:r>
              <a:rPr dirty="0" sz="1000" spc="10">
                <a:solidFill>
                  <a:srgbClr val="010202"/>
                </a:solidFill>
                <a:latin typeface="Times New Roman"/>
                <a:cs typeface="Times New Roman"/>
              </a:rPr>
              <a:t>processes (1) and (2), </a:t>
            </a:r>
            <a:r>
              <a:rPr dirty="0" sz="1000" spc="15">
                <a:solidFill>
                  <a:srgbClr val="010202"/>
                </a:solidFill>
                <a:latin typeface="Times New Roman"/>
                <a:cs typeface="Times New Roman"/>
              </a:rPr>
              <a:t>the  </a:t>
            </a:r>
            <a:r>
              <a:rPr dirty="0" sz="1000">
                <a:solidFill>
                  <a:srgbClr val="010202"/>
                </a:solidFill>
                <a:latin typeface="Times New Roman"/>
                <a:cs typeface="Times New Roman"/>
              </a:rPr>
              <a:t>degradation occurring in process (3) must be greater than the degradation occurring in  each of the processes (1) and (2). Thus it can be said that process (3) is more irreversible  than either process (1) or process (2). Examination of the three processes indicates </a:t>
            </a:r>
            <a:r>
              <a:rPr dirty="0" sz="1000" spc="-5">
                <a:solidFill>
                  <a:srgbClr val="010202"/>
                </a:solidFill>
                <a:latin typeface="Times New Roman"/>
                <a:cs typeface="Times New Roman"/>
              </a:rPr>
              <a:t>that  </a:t>
            </a:r>
            <a:r>
              <a:rPr dirty="0" sz="1000">
                <a:solidFill>
                  <a:srgbClr val="010202"/>
                </a:solidFill>
                <a:latin typeface="Times New Roman"/>
                <a:cs typeface="Times New Roman"/>
              </a:rPr>
              <a:t>both the amount of heat produced, </a:t>
            </a:r>
            <a:r>
              <a:rPr dirty="0" sz="1000" i="1">
                <a:solidFill>
                  <a:srgbClr val="010202"/>
                </a:solidFill>
                <a:latin typeface="Times New Roman"/>
                <a:cs typeface="Times New Roman"/>
              </a:rPr>
              <a:t>q, </a:t>
            </a:r>
            <a:r>
              <a:rPr dirty="0" sz="1000">
                <a:solidFill>
                  <a:srgbClr val="010202"/>
                </a:solidFill>
                <a:latin typeface="Times New Roman"/>
                <a:cs typeface="Times New Roman"/>
              </a:rPr>
              <a:t>and the temperatures between which this heat flows  are important in defining a quantitative scale of irreversibility. In the case of comparison  between</a:t>
            </a:r>
            <a:r>
              <a:rPr dirty="0" sz="1000" spc="70">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75">
                <a:solidFill>
                  <a:srgbClr val="010202"/>
                </a:solidFill>
                <a:latin typeface="Times New Roman"/>
                <a:cs typeface="Times New Roman"/>
              </a:rPr>
              <a:t> </a:t>
            </a:r>
            <a:r>
              <a:rPr dirty="0" sz="1000">
                <a:solidFill>
                  <a:srgbClr val="010202"/>
                </a:solidFill>
                <a:latin typeface="Times New Roman"/>
                <a:cs typeface="Times New Roman"/>
              </a:rPr>
              <a:t>(1)</a:t>
            </a:r>
            <a:r>
              <a:rPr dirty="0" sz="1000" spc="75">
                <a:solidFill>
                  <a:srgbClr val="010202"/>
                </a:solidFill>
                <a:latin typeface="Times New Roman"/>
                <a:cs typeface="Times New Roman"/>
              </a:rPr>
              <a:t> </a:t>
            </a: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75">
                <a:solidFill>
                  <a:srgbClr val="010202"/>
                </a:solidFill>
                <a:latin typeface="Times New Roman"/>
                <a:cs typeface="Times New Roman"/>
              </a:rPr>
              <a:t> </a:t>
            </a:r>
            <a:r>
              <a:rPr dirty="0" sz="1000">
                <a:solidFill>
                  <a:srgbClr val="010202"/>
                </a:solidFill>
                <a:latin typeface="Times New Roman"/>
                <a:cs typeface="Times New Roman"/>
              </a:rPr>
              <a:t>(3),</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quantity</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q/T</a:t>
            </a:r>
            <a:r>
              <a:rPr dirty="0" baseline="-33333" sz="1125">
                <a:solidFill>
                  <a:srgbClr val="010202"/>
                </a:solidFill>
                <a:latin typeface="Times New Roman"/>
                <a:cs typeface="Times New Roman"/>
              </a:rPr>
              <a:t>2</a:t>
            </a:r>
            <a:r>
              <a:rPr dirty="0" baseline="-33333" sz="1125" spc="209">
                <a:solidFill>
                  <a:srgbClr val="010202"/>
                </a:solidFill>
                <a:latin typeface="Times New Roman"/>
                <a:cs typeface="Times New Roman"/>
              </a:rPr>
              <a:t> </a:t>
            </a:r>
            <a:r>
              <a:rPr dirty="0" sz="1000">
                <a:solidFill>
                  <a:srgbClr val="010202"/>
                </a:solidFill>
                <a:latin typeface="Times New Roman"/>
                <a:cs typeface="Times New Roman"/>
              </a:rPr>
              <a:t>is</a:t>
            </a:r>
            <a:r>
              <a:rPr dirty="0" sz="1000" spc="70">
                <a:solidFill>
                  <a:srgbClr val="010202"/>
                </a:solidFill>
                <a:latin typeface="Times New Roman"/>
                <a:cs typeface="Times New Roman"/>
              </a:rPr>
              <a:t> </a:t>
            </a:r>
            <a:r>
              <a:rPr dirty="0" sz="1000">
                <a:solidFill>
                  <a:srgbClr val="010202"/>
                </a:solidFill>
                <a:latin typeface="Times New Roman"/>
                <a:cs typeface="Times New Roman"/>
              </a:rPr>
              <a:t>smaller</a:t>
            </a:r>
            <a:r>
              <a:rPr dirty="0" sz="1000" spc="7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quantity</a:t>
            </a:r>
            <a:r>
              <a:rPr dirty="0" sz="1000" spc="70">
                <a:solidFill>
                  <a:srgbClr val="010202"/>
                </a:solidFill>
                <a:latin typeface="Times New Roman"/>
                <a:cs typeface="Times New Roman"/>
              </a:rPr>
              <a:t> </a:t>
            </a:r>
            <a:r>
              <a:rPr dirty="0" sz="1000" i="1">
                <a:solidFill>
                  <a:srgbClr val="010202"/>
                </a:solidFill>
                <a:latin typeface="Times New Roman"/>
                <a:cs typeface="Times New Roman"/>
              </a:rPr>
              <a:t>q/T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a:t>
            </a:r>
            <a:endParaRPr sz="1000">
              <a:latin typeface="Times New Roman"/>
              <a:cs typeface="Times New Roman"/>
            </a:endParaRPr>
          </a:p>
          <a:p>
            <a:pPr marL="101600" marR="93980">
              <a:lnSpc>
                <a:spcPct val="100000"/>
              </a:lnSpc>
              <a:spcBef>
                <a:spcPts val="370"/>
              </a:spcBef>
            </a:pPr>
            <a:r>
              <a:rPr dirty="0" sz="1000">
                <a:solidFill>
                  <a:srgbClr val="010202"/>
                </a:solidFill>
                <a:latin typeface="Times New Roman"/>
                <a:cs typeface="Times New Roman"/>
              </a:rPr>
              <a:t>with is in agreement with the conclusion that process (1) is less irreversible than process  (3). The quantity </a:t>
            </a:r>
            <a:r>
              <a:rPr dirty="0" sz="1000" i="1">
                <a:solidFill>
                  <a:srgbClr val="010202"/>
                </a:solidFill>
                <a:latin typeface="Times New Roman"/>
                <a:cs typeface="Times New Roman"/>
              </a:rPr>
              <a:t>q/T </a:t>
            </a:r>
            <a:r>
              <a:rPr dirty="0" sz="1000">
                <a:solidFill>
                  <a:srgbClr val="010202"/>
                </a:solidFill>
                <a:latin typeface="Times New Roman"/>
                <a:cs typeface="Times New Roman"/>
              </a:rPr>
              <a:t>is thus taken as being a measure of the degree of irreversibility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process, and the value of </a:t>
            </a:r>
            <a:r>
              <a:rPr dirty="0" sz="1000" i="1">
                <a:solidFill>
                  <a:srgbClr val="010202"/>
                </a:solidFill>
                <a:latin typeface="Times New Roman"/>
                <a:cs typeface="Times New Roman"/>
              </a:rPr>
              <a:t>q/T </a:t>
            </a:r>
            <a:r>
              <a:rPr dirty="0" sz="1000">
                <a:solidFill>
                  <a:srgbClr val="010202"/>
                </a:solidFill>
                <a:latin typeface="Times New Roman"/>
                <a:cs typeface="Times New Roman"/>
              </a:rPr>
              <a:t>is called the increase in </a:t>
            </a:r>
            <a:r>
              <a:rPr dirty="0" sz="1000" i="1">
                <a:solidFill>
                  <a:srgbClr val="010202"/>
                </a:solidFill>
                <a:latin typeface="Times New Roman"/>
                <a:cs typeface="Times New Roman"/>
              </a:rPr>
              <a:t>entropy, S, </a:t>
            </a:r>
            <a:r>
              <a:rPr dirty="0" sz="1000">
                <a:solidFill>
                  <a:srgbClr val="010202"/>
                </a:solidFill>
                <a:latin typeface="Times New Roman"/>
                <a:cs typeface="Times New Roman"/>
              </a:rPr>
              <a:t>occurring as a </a:t>
            </a:r>
            <a:r>
              <a:rPr dirty="0" sz="1000" spc="-5">
                <a:solidFill>
                  <a:srgbClr val="010202"/>
                </a:solidFill>
                <a:latin typeface="Times New Roman"/>
                <a:cs typeface="Times New Roman"/>
              </a:rPr>
              <a:t>result  </a:t>
            </a:r>
            <a:r>
              <a:rPr dirty="0" sz="1000">
                <a:solidFill>
                  <a:srgbClr val="010202"/>
                </a:solidFill>
                <a:latin typeface="Times New Roman"/>
                <a:cs typeface="Times New Roman"/>
              </a:rPr>
              <a:t>of the process. Thus when the weight-heat reservoir system undergoes a spontaneous  process which causes the absorption of heat </a:t>
            </a:r>
            <a:r>
              <a:rPr dirty="0" sz="1000" i="1">
                <a:solidFill>
                  <a:srgbClr val="010202"/>
                </a:solidFill>
                <a:latin typeface="Times New Roman"/>
                <a:cs typeface="Times New Roman"/>
              </a:rPr>
              <a:t>q </a:t>
            </a:r>
            <a:r>
              <a:rPr dirty="0" sz="1000">
                <a:solidFill>
                  <a:srgbClr val="010202"/>
                </a:solidFill>
                <a:latin typeface="Times New Roman"/>
                <a:cs typeface="Times New Roman"/>
              </a:rPr>
              <a:t>at the constant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the entropy  produced by the system,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 </a:t>
            </a:r>
            <a:r>
              <a:rPr dirty="0" sz="1000">
                <a:solidFill>
                  <a:srgbClr val="010202"/>
                </a:solidFill>
                <a:latin typeface="Times New Roman"/>
                <a:cs typeface="Times New Roman"/>
              </a:rPr>
              <a:t>is given</a:t>
            </a:r>
            <a:r>
              <a:rPr dirty="0" sz="1000" spc="-10">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a:p>
            <a:pPr>
              <a:lnSpc>
                <a:spcPct val="100000"/>
              </a:lnSpc>
            </a:pPr>
            <a:endParaRPr sz="1100">
              <a:latin typeface="Times New Roman"/>
              <a:cs typeface="Times New Roman"/>
            </a:endParaRPr>
          </a:p>
          <a:p>
            <a:pPr algn="r" marR="146685">
              <a:lnSpc>
                <a:spcPct val="100000"/>
              </a:lnSpc>
              <a:spcBef>
                <a:spcPts val="835"/>
              </a:spcBef>
            </a:pPr>
            <a:r>
              <a:rPr dirty="0" sz="1000">
                <a:solidFill>
                  <a:srgbClr val="010202"/>
                </a:solidFill>
                <a:latin typeface="Times New Roman"/>
                <a:cs typeface="Times New Roman"/>
              </a:rPr>
              <a:t>(3.1)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101600" marR="94615">
              <a:lnSpc>
                <a:spcPct val="100000"/>
              </a:lnSpc>
            </a:pPr>
            <a:r>
              <a:rPr dirty="0" sz="1000">
                <a:solidFill>
                  <a:srgbClr val="010202"/>
                </a:solidFill>
                <a:latin typeface="Times New Roman"/>
                <a:cs typeface="Times New Roman"/>
              </a:rPr>
              <a:t>The increase in </a:t>
            </a:r>
            <a:r>
              <a:rPr dirty="0" sz="1000" spc="-10">
                <a:solidFill>
                  <a:srgbClr val="010202"/>
                </a:solidFill>
                <a:latin typeface="Times New Roman"/>
                <a:cs typeface="Times New Roman"/>
              </a:rPr>
              <a:t>entropy, </a:t>
            </a:r>
            <a:r>
              <a:rPr dirty="0" sz="1000">
                <a:solidFill>
                  <a:srgbClr val="010202"/>
                </a:solidFill>
                <a:latin typeface="Times New Roman"/>
                <a:cs typeface="Times New Roman"/>
              </a:rPr>
              <a:t>caused by the process, is thus a measure of the degree </a:t>
            </a:r>
            <a:r>
              <a:rPr dirty="0" sz="1000" spc="-5">
                <a:solidFill>
                  <a:srgbClr val="010202"/>
                </a:solidFill>
                <a:latin typeface="Times New Roman"/>
                <a:cs typeface="Times New Roman"/>
              </a:rPr>
              <a:t>of  irreversibility of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496060">
              <a:lnSpc>
                <a:spcPct val="100000"/>
              </a:lnSpc>
            </a:pPr>
            <a:r>
              <a:rPr dirty="0" sz="1000" b="1">
                <a:solidFill>
                  <a:srgbClr val="010202"/>
                </a:solidFill>
                <a:latin typeface="Times New Roman"/>
                <a:cs typeface="Times New Roman"/>
              </a:rPr>
              <a:t>3.4 </a:t>
            </a:r>
            <a:r>
              <a:rPr dirty="0" sz="1000" spc="-5" b="1">
                <a:solidFill>
                  <a:srgbClr val="010202"/>
                </a:solidFill>
                <a:latin typeface="Times New Roman"/>
                <a:cs typeface="Times New Roman"/>
              </a:rPr>
              <a:t>REVERSIBLE </a:t>
            </a:r>
            <a:r>
              <a:rPr dirty="0" sz="1000" b="1">
                <a:solidFill>
                  <a:srgbClr val="010202"/>
                </a:solidFill>
                <a:latin typeface="Times New Roman"/>
                <a:cs typeface="Times New Roman"/>
              </a:rPr>
              <a:t>PROCESSES</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101600" marR="91440">
              <a:lnSpc>
                <a:spcPct val="100000"/>
              </a:lnSpc>
            </a:pPr>
            <a:r>
              <a:rPr dirty="0" sz="1000" spc="-5">
                <a:solidFill>
                  <a:srgbClr val="010202"/>
                </a:solidFill>
                <a:latin typeface="Times New Roman"/>
                <a:cs typeface="Times New Roman"/>
              </a:rPr>
              <a:t>As the degree of irreversibility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process is variable, it should be possible for the  process to be conducted in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manner that the degree of irreversibility is minimized.  The ultimate of this minimization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process in which the degree of irreversibility is  zero and in which no degradation occurs. This limit, toward which the behavior of real  </a:t>
            </a:r>
            <a:r>
              <a:rPr dirty="0" sz="1000">
                <a:solidFill>
                  <a:srgbClr val="010202"/>
                </a:solidFill>
                <a:latin typeface="Times New Roman"/>
                <a:cs typeface="Times New Roman"/>
              </a:rPr>
              <a:t>systems can be made to approach, is the </a:t>
            </a:r>
            <a:r>
              <a:rPr dirty="0" sz="1000" spc="-10" i="1">
                <a:solidFill>
                  <a:srgbClr val="010202"/>
                </a:solidFill>
                <a:latin typeface="Times New Roman"/>
                <a:cs typeface="Times New Roman"/>
              </a:rPr>
              <a:t>reversible </a:t>
            </a:r>
            <a:r>
              <a:rPr dirty="0" sz="1000">
                <a:solidFill>
                  <a:srgbClr val="010202"/>
                </a:solidFill>
                <a:latin typeface="Times New Roman"/>
                <a:cs typeface="Times New Roman"/>
              </a:rPr>
              <a:t>process. If a process is reversible, then  </a:t>
            </a:r>
            <a:r>
              <a:rPr dirty="0" sz="1000" spc="-5">
                <a:solidFill>
                  <a:srgbClr val="010202"/>
                </a:solidFill>
                <a:latin typeface="Times New Roman"/>
                <a:cs typeface="Times New Roman"/>
              </a:rPr>
              <a:t>the concept of spontaneity is no longer applicable. It will be recalled that spontaneity  occurred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system moving, of its own accord, from </a:t>
            </a:r>
            <a:r>
              <a:rPr dirty="0" sz="1000">
                <a:solidFill>
                  <a:srgbClr val="010202"/>
                </a:solidFill>
                <a:latin typeface="Times New Roman"/>
                <a:cs typeface="Times New Roman"/>
              </a:rPr>
              <a:t>a </a:t>
            </a:r>
            <a:r>
              <a:rPr dirty="0" sz="1000" spc="-5">
                <a:solidFill>
                  <a:srgbClr val="010202"/>
                </a:solidFill>
                <a:latin typeface="Times New Roman"/>
                <a:cs typeface="Times New Roman"/>
              </a:rPr>
              <a:t>nonequilibrium state  </a:t>
            </a:r>
            <a:r>
              <a:rPr dirty="0" sz="1000">
                <a:solidFill>
                  <a:srgbClr val="010202"/>
                </a:solidFill>
                <a:latin typeface="Times New Roman"/>
                <a:cs typeface="Times New Roman"/>
              </a:rPr>
              <a:t>to an equilibrium state. Thus, if the spontaneity is removed, it is apparent that at all times  </a:t>
            </a:r>
            <a:r>
              <a:rPr dirty="0" sz="1000" spc="-5">
                <a:solidFill>
                  <a:srgbClr val="010202"/>
                </a:solidFill>
                <a:latin typeface="Times New Roman"/>
                <a:cs typeface="Times New Roman"/>
              </a:rPr>
              <a:t>during the process, the system is at equilibrium. Thus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process is one during  </a:t>
            </a:r>
            <a:r>
              <a:rPr dirty="0" sz="1000">
                <a:solidFill>
                  <a:srgbClr val="010202"/>
                </a:solidFill>
                <a:latin typeface="Times New Roman"/>
                <a:cs typeface="Times New Roman"/>
              </a:rPr>
              <a:t>which the system is never away from equilibrium, and a reversible process which takes  </a:t>
            </a:r>
            <a:r>
              <a:rPr dirty="0" sz="1000" spc="-5">
                <a:solidFill>
                  <a:srgbClr val="010202"/>
                </a:solidFill>
                <a:latin typeface="Times New Roman"/>
                <a:cs typeface="Times New Roman"/>
              </a:rPr>
              <a:t>the system from the state </a:t>
            </a:r>
            <a:r>
              <a:rPr dirty="0" sz="1000" i="1">
                <a:solidFill>
                  <a:srgbClr val="010202"/>
                </a:solidFill>
                <a:latin typeface="Times New Roman"/>
                <a:cs typeface="Times New Roman"/>
              </a:rPr>
              <a:t>A </a:t>
            </a:r>
            <a:r>
              <a:rPr dirty="0" sz="1000">
                <a:solidFill>
                  <a:srgbClr val="010202"/>
                </a:solidFill>
                <a:latin typeface="Times New Roman"/>
                <a:cs typeface="Times New Roman"/>
              </a:rPr>
              <a:t>to the state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is one in which the process path passes through  </a:t>
            </a:r>
            <a:r>
              <a:rPr dirty="0" sz="1000">
                <a:solidFill>
                  <a:srgbClr val="010202"/>
                </a:solidFill>
                <a:latin typeface="Times New Roman"/>
                <a:cs typeface="Times New Roman"/>
              </a:rPr>
              <a:t>a continuum of equilibrium states. Such a path is, of course, </a:t>
            </a:r>
            <a:r>
              <a:rPr dirty="0" sz="1000" spc="-10">
                <a:solidFill>
                  <a:srgbClr val="010202"/>
                </a:solidFill>
                <a:latin typeface="Times New Roman"/>
                <a:cs typeface="Times New Roman"/>
              </a:rPr>
              <a:t>imaginary, </a:t>
            </a:r>
            <a:r>
              <a:rPr dirty="0" sz="1000">
                <a:solidFill>
                  <a:srgbClr val="010202"/>
                </a:solidFill>
                <a:latin typeface="Times New Roman"/>
                <a:cs typeface="Times New Roman"/>
              </a:rPr>
              <a:t>but it is possible  to conduct an actual process in such a manner that it is virtually reversible. Such an</a:t>
            </a:r>
            <a:r>
              <a:rPr dirty="0" sz="1000" spc="-95">
                <a:solidFill>
                  <a:srgbClr val="010202"/>
                </a:solidFill>
                <a:latin typeface="Times New Roman"/>
                <a:cs typeface="Times New Roman"/>
              </a:rPr>
              <a:t> </a:t>
            </a:r>
            <a:r>
              <a:rPr dirty="0" sz="1000">
                <a:solidFill>
                  <a:srgbClr val="010202"/>
                </a:solidFill>
                <a:latin typeface="Times New Roman"/>
                <a:cs typeface="Times New Roman"/>
              </a:rPr>
              <a:t>actual  </a:t>
            </a:r>
            <a:r>
              <a:rPr dirty="0" sz="1000" spc="-5">
                <a:solidFill>
                  <a:srgbClr val="010202"/>
                </a:solidFill>
                <a:latin typeface="Times New Roman"/>
                <a:cs typeface="Times New Roman"/>
              </a:rPr>
              <a:t>process is one which proceeds under the influence of an infinitesimally small driving  force such that, during the process, the system is never more than an infinitesimal  distance from equilibrium. If, at any point along the path, the minute external influence is  removed, then the process ceases, </a:t>
            </a: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if the direction of the minute external influence is  reversed, then the direction of the process is reversed. Natural and reversible processes  are illustrated in the following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discussion.</a:t>
            </a:r>
            <a:endParaRPr sz="10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498" y="403099"/>
            <a:ext cx="4624705" cy="120332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46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927860" marR="455930" indent="-1491615">
              <a:lnSpc>
                <a:spcPct val="103499"/>
              </a:lnSpc>
              <a:spcBef>
                <a:spcPts val="745"/>
              </a:spcBef>
            </a:pPr>
            <a:r>
              <a:rPr dirty="0" sz="1000" b="1">
                <a:solidFill>
                  <a:srgbClr val="010202"/>
                </a:solidFill>
                <a:latin typeface="Times New Roman"/>
                <a:cs typeface="Times New Roman"/>
              </a:rPr>
              <a:t>3.5 </a:t>
            </a:r>
            <a:r>
              <a:rPr dirty="0" sz="1000" spc="-5" b="1">
                <a:solidFill>
                  <a:srgbClr val="010202"/>
                </a:solidFill>
                <a:latin typeface="Times New Roman"/>
                <a:cs typeface="Times New Roman"/>
              </a:rPr>
              <a:t>AN </a:t>
            </a:r>
            <a:r>
              <a:rPr dirty="0" sz="1000" spc="-10" b="1">
                <a:solidFill>
                  <a:srgbClr val="010202"/>
                </a:solidFill>
                <a:latin typeface="Times New Roman"/>
                <a:cs typeface="Times New Roman"/>
              </a:rPr>
              <a:t>ILLUSTRATION </a:t>
            </a:r>
            <a:r>
              <a:rPr dirty="0" sz="1000" b="1">
                <a:solidFill>
                  <a:srgbClr val="010202"/>
                </a:solidFill>
                <a:latin typeface="Times New Roman"/>
                <a:cs typeface="Times New Roman"/>
              </a:rPr>
              <a:t>OF </a:t>
            </a:r>
            <a:r>
              <a:rPr dirty="0" sz="1000" spc="-5" b="1">
                <a:solidFill>
                  <a:srgbClr val="010202"/>
                </a:solidFill>
                <a:latin typeface="Times New Roman"/>
                <a:cs typeface="Times New Roman"/>
              </a:rPr>
              <a:t>IRREVERSIBLE AND REVERSIBLE  PROCESSES</a:t>
            </a:r>
            <a:endParaRPr sz="1000">
              <a:latin typeface="Times New Roman"/>
              <a:cs typeface="Times New Roman"/>
            </a:endParaRPr>
          </a:p>
          <a:p>
            <a:pPr>
              <a:lnSpc>
                <a:spcPct val="100000"/>
              </a:lnSpc>
              <a:spcBef>
                <a:spcPts val="35"/>
              </a:spcBef>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Consider a system of water and water vapor at the uniform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contained in a  </a:t>
            </a:r>
            <a:r>
              <a:rPr dirty="0" sz="1000" spc="-30">
                <a:solidFill>
                  <a:srgbClr val="010202"/>
                </a:solidFill>
                <a:latin typeface="Times New Roman"/>
                <a:cs typeface="Times New Roman"/>
              </a:rPr>
              <a:t>cylinder </a:t>
            </a:r>
            <a:r>
              <a:rPr dirty="0" sz="1000" spc="-25">
                <a:solidFill>
                  <a:srgbClr val="010202"/>
                </a:solidFill>
                <a:latin typeface="Times New Roman"/>
                <a:cs typeface="Times New Roman"/>
              </a:rPr>
              <a:t>fitted with </a:t>
            </a:r>
            <a:r>
              <a:rPr dirty="0" sz="1000">
                <a:solidFill>
                  <a:srgbClr val="010202"/>
                </a:solidFill>
                <a:latin typeface="Times New Roman"/>
                <a:cs typeface="Times New Roman"/>
              </a:rPr>
              <a:t>a </a:t>
            </a:r>
            <a:r>
              <a:rPr dirty="0" sz="1000" spc="-30">
                <a:solidFill>
                  <a:srgbClr val="010202"/>
                </a:solidFill>
                <a:latin typeface="Times New Roman"/>
                <a:cs typeface="Times New Roman"/>
              </a:rPr>
              <a:t>frictionless piston, </a:t>
            </a:r>
            <a:r>
              <a:rPr dirty="0" sz="1000" spc="-20">
                <a:solidFill>
                  <a:srgbClr val="010202"/>
                </a:solidFill>
                <a:latin typeface="Times New Roman"/>
                <a:cs typeface="Times New Roman"/>
              </a:rPr>
              <a:t>and let the </a:t>
            </a:r>
            <a:r>
              <a:rPr dirty="0" sz="1000" spc="-30">
                <a:solidFill>
                  <a:srgbClr val="010202"/>
                </a:solidFill>
                <a:latin typeface="Times New Roman"/>
                <a:cs typeface="Times New Roman"/>
              </a:rPr>
              <a:t>cylinder </a:t>
            </a:r>
            <a:r>
              <a:rPr dirty="0" sz="1000" spc="-15">
                <a:solidFill>
                  <a:srgbClr val="010202"/>
                </a:solidFill>
                <a:latin typeface="Times New Roman"/>
                <a:cs typeface="Times New Roman"/>
              </a:rPr>
              <a:t>be </a:t>
            </a:r>
            <a:r>
              <a:rPr dirty="0" sz="1000" spc="-25">
                <a:solidFill>
                  <a:srgbClr val="010202"/>
                </a:solidFill>
                <a:latin typeface="Times New Roman"/>
                <a:cs typeface="Times New Roman"/>
              </a:rPr>
              <a:t>placed </a:t>
            </a:r>
            <a:r>
              <a:rPr dirty="0" sz="1000" spc="-15">
                <a:solidFill>
                  <a:srgbClr val="010202"/>
                </a:solidFill>
                <a:latin typeface="Times New Roman"/>
                <a:cs typeface="Times New Roman"/>
              </a:rPr>
              <a:t>in </a:t>
            </a:r>
            <a:r>
              <a:rPr dirty="0" sz="1000" spc="-30">
                <a:solidFill>
                  <a:srgbClr val="010202"/>
                </a:solidFill>
                <a:latin typeface="Times New Roman"/>
                <a:cs typeface="Times New Roman"/>
              </a:rPr>
              <a:t>thermal contact </a:t>
            </a:r>
            <a:r>
              <a:rPr dirty="0" sz="1000" spc="-25">
                <a:solidFill>
                  <a:srgbClr val="010202"/>
                </a:solidFill>
                <a:latin typeface="Times New Roman"/>
                <a:cs typeface="Times New Roman"/>
              </a:rPr>
              <a:t>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heat reservoir which is also at the constant temperature </a:t>
            </a:r>
            <a:r>
              <a:rPr dirty="0" sz="1000" spc="-45" i="1">
                <a:solidFill>
                  <a:srgbClr val="010202"/>
                </a:solidFill>
                <a:latin typeface="Times New Roman"/>
                <a:cs typeface="Times New Roman"/>
              </a:rPr>
              <a:t>T. </a:t>
            </a:r>
            <a:r>
              <a:rPr dirty="0" sz="1000" spc="-5">
                <a:solidFill>
                  <a:srgbClr val="010202"/>
                </a:solidFill>
                <a:latin typeface="Times New Roman"/>
                <a:cs typeface="Times New Roman"/>
              </a:rPr>
              <a:t>This system is shown in Fig.</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3.2</a:t>
            </a:r>
            <a:endParaRPr sz="1000">
              <a:latin typeface="Times New Roman"/>
              <a:cs typeface="Times New Roman"/>
            </a:endParaRPr>
          </a:p>
        </p:txBody>
      </p:sp>
      <p:sp>
        <p:nvSpPr>
          <p:cNvPr id="3" name="object 3"/>
          <p:cNvSpPr/>
          <p:nvPr/>
        </p:nvSpPr>
        <p:spPr>
          <a:xfrm>
            <a:off x="1466850" y="1917700"/>
            <a:ext cx="2552700" cy="321945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785704" y="5844540"/>
            <a:ext cx="447675" cy="15240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393661" y="5339715"/>
            <a:ext cx="4699635" cy="949325"/>
          </a:xfrm>
          <a:prstGeom prst="rect">
            <a:avLst/>
          </a:prstGeom>
        </p:spPr>
        <p:txBody>
          <a:bodyPr wrap="square" lIns="0" tIns="27939" rIns="0" bIns="0" rtlCol="0" vert="horz">
            <a:spAutoFit/>
          </a:bodyPr>
          <a:lstStyle/>
          <a:p>
            <a:pPr marL="815340" marR="561975"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3.2 </a:t>
            </a:r>
            <a:r>
              <a:rPr dirty="0" sz="1000" spc="-5">
                <a:solidFill>
                  <a:srgbClr val="010202"/>
                </a:solidFill>
                <a:latin typeface="Times New Roman"/>
                <a:cs typeface="Times New Roman"/>
              </a:rPr>
              <a:t>A </a:t>
            </a:r>
            <a:r>
              <a:rPr dirty="0" sz="1000">
                <a:solidFill>
                  <a:srgbClr val="010202"/>
                </a:solidFill>
                <a:latin typeface="Times New Roman"/>
                <a:cs typeface="Times New Roman"/>
              </a:rPr>
              <a:t>thermostalled piston and cylinder containing water and  water</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vapor.</a:t>
            </a:r>
            <a:endParaRPr sz="1000">
              <a:latin typeface="Times New Roman"/>
              <a:cs typeface="Times New Roman"/>
            </a:endParaRPr>
          </a:p>
          <a:p>
            <a:pPr>
              <a:lnSpc>
                <a:spcPct val="100000"/>
              </a:lnSpc>
              <a:spcBef>
                <a:spcPts val="10"/>
              </a:spcBef>
            </a:pPr>
            <a:endParaRPr sz="1300">
              <a:latin typeface="Times New Roman"/>
              <a:cs typeface="Times New Roman"/>
            </a:endParaRPr>
          </a:p>
          <a:p>
            <a:pPr algn="just" marL="63500" marR="55244" indent="-12700">
              <a:lnSpc>
                <a:spcPct val="95800"/>
              </a:lnSpc>
              <a:tabLst>
                <a:tab pos="3861435" algn="l"/>
              </a:tabLst>
            </a:pPr>
            <a:r>
              <a:rPr dirty="0" sz="1000" spc="-5">
                <a:solidFill>
                  <a:srgbClr val="010202"/>
                </a:solidFill>
                <a:latin typeface="Times New Roman"/>
                <a:cs typeface="Times New Roman"/>
              </a:rPr>
              <a:t>The  water  vapor  in  the  cylinder  exerts  </a:t>
            </a:r>
            <a:r>
              <a:rPr dirty="0" sz="1000">
                <a:solidFill>
                  <a:srgbClr val="010202"/>
                </a:solidFill>
                <a:latin typeface="Times New Roman"/>
                <a:cs typeface="Times New Roman"/>
              </a:rPr>
              <a:t>a </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certain </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pressure	</a:t>
            </a:r>
            <a:r>
              <a:rPr dirty="0" baseline="5555" sz="1500">
                <a:solidFill>
                  <a:srgbClr val="010202"/>
                </a:solidFill>
                <a:latin typeface="Times New Roman"/>
                <a:cs typeface="Times New Roman"/>
              </a:rPr>
              <a:t>, which is the  </a:t>
            </a:r>
            <a:r>
              <a:rPr dirty="0" sz="1000">
                <a:solidFill>
                  <a:srgbClr val="010202"/>
                </a:solidFill>
                <a:latin typeface="Times New Roman"/>
                <a:cs typeface="Times New Roman"/>
              </a:rPr>
              <a:t>saturated vapor pressure of water 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The system is exactly </a:t>
            </a:r>
            <a:r>
              <a:rPr dirty="0" sz="1000" spc="-5">
                <a:solidFill>
                  <a:srgbClr val="010202"/>
                </a:solidFill>
                <a:latin typeface="Times New Roman"/>
                <a:cs typeface="Times New Roman"/>
              </a:rPr>
              <a:t>at  equilibrium when the external pressure acting on the piston,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ext</a:t>
            </a:r>
            <a:r>
              <a:rPr dirty="0" sz="1000">
                <a:solidFill>
                  <a:srgbClr val="010202"/>
                </a:solidFill>
                <a:latin typeface="Times New Roman"/>
                <a:cs typeface="Times New Roman"/>
              </a:rPr>
              <a:t>, equals the</a:t>
            </a:r>
            <a:r>
              <a:rPr dirty="0" sz="1000" spc="190">
                <a:solidFill>
                  <a:srgbClr val="010202"/>
                </a:solidFill>
                <a:latin typeface="Times New Roman"/>
                <a:cs typeface="Times New Roman"/>
              </a:rPr>
              <a:t> </a:t>
            </a:r>
            <a:r>
              <a:rPr dirty="0" sz="1000">
                <a:solidFill>
                  <a:srgbClr val="010202"/>
                </a:solidFill>
                <a:latin typeface="Times New Roman"/>
                <a:cs typeface="Times New Roman"/>
              </a:rPr>
              <a:t>internal</a:t>
            </a:r>
            <a:endParaRPr sz="1000">
              <a:latin typeface="Times New Roman"/>
              <a:cs typeface="Times New Roman"/>
            </a:endParaRPr>
          </a:p>
        </p:txBody>
      </p:sp>
      <p:sp>
        <p:nvSpPr>
          <p:cNvPr id="6" name="object 6"/>
          <p:cNvSpPr txBox="1"/>
          <p:nvPr/>
        </p:nvSpPr>
        <p:spPr>
          <a:xfrm>
            <a:off x="444500" y="6358382"/>
            <a:ext cx="158623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pressure acting on</a:t>
            </a:r>
            <a:r>
              <a:rPr dirty="0" sz="1000" spc="245">
                <a:solidFill>
                  <a:srgbClr val="010202"/>
                </a:solidFill>
                <a:latin typeface="Times New Roman"/>
                <a:cs typeface="Times New Roman"/>
              </a:rPr>
              <a:t> </a:t>
            </a:r>
            <a:r>
              <a:rPr dirty="0" sz="1000">
                <a:solidFill>
                  <a:srgbClr val="010202"/>
                </a:solidFill>
                <a:latin typeface="Times New Roman"/>
                <a:cs typeface="Times New Roman"/>
              </a:rPr>
              <a:t>the piston,</a:t>
            </a:r>
            <a:endParaRPr sz="1000">
              <a:latin typeface="Times New Roman"/>
              <a:cs typeface="Times New Roman"/>
            </a:endParaRPr>
          </a:p>
        </p:txBody>
      </p:sp>
      <p:sp>
        <p:nvSpPr>
          <p:cNvPr id="7" name="object 7"/>
          <p:cNvSpPr txBox="1"/>
          <p:nvPr/>
        </p:nvSpPr>
        <p:spPr>
          <a:xfrm>
            <a:off x="2512186" y="6383020"/>
            <a:ext cx="25285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when</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water+water</a:t>
            </a:r>
            <a:endParaRPr sz="1000">
              <a:latin typeface="Times New Roman"/>
              <a:cs typeface="Times New Roman"/>
            </a:endParaRPr>
          </a:p>
        </p:txBody>
      </p:sp>
      <p:sp>
        <p:nvSpPr>
          <p:cNvPr id="8" name="object 8"/>
          <p:cNvSpPr txBox="1"/>
          <p:nvPr/>
        </p:nvSpPr>
        <p:spPr>
          <a:xfrm>
            <a:off x="443611" y="6535419"/>
            <a:ext cx="45986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vapor</a:t>
            </a:r>
            <a:r>
              <a:rPr dirty="0" sz="1000" spc="25">
                <a:solidFill>
                  <a:srgbClr val="010202"/>
                </a:solidFill>
                <a:latin typeface="Times New Roman"/>
                <a:cs typeface="Times New Roman"/>
              </a:rPr>
              <a:t> </a:t>
            </a:r>
            <a:r>
              <a:rPr dirty="0" sz="1000">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cylinder</a:t>
            </a:r>
            <a:r>
              <a:rPr dirty="0" sz="1000" spc="30">
                <a:solidFill>
                  <a:srgbClr val="010202"/>
                </a:solidFill>
                <a:latin typeface="Times New Roman"/>
                <a:cs typeface="Times New Roman"/>
              </a:rPr>
              <a:t> </a:t>
            </a:r>
            <a:r>
              <a:rPr dirty="0" sz="1000">
                <a:solidFill>
                  <a:srgbClr val="010202"/>
                </a:solidFill>
                <a:latin typeface="Times New Roman"/>
                <a:cs typeface="Times New Roman"/>
              </a:rPr>
              <a:t>equals</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25">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15" i="1">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constant-temperature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reservoir.</a:t>
            </a:r>
            <a:endParaRPr sz="1000">
              <a:latin typeface="Times New Roman"/>
              <a:cs typeface="Times New Roman"/>
            </a:endParaRPr>
          </a:p>
        </p:txBody>
      </p:sp>
      <p:sp>
        <p:nvSpPr>
          <p:cNvPr id="9" name="object 9"/>
          <p:cNvSpPr txBox="1"/>
          <p:nvPr/>
        </p:nvSpPr>
        <p:spPr>
          <a:xfrm>
            <a:off x="418211" y="6640766"/>
            <a:ext cx="4650740" cy="1186815"/>
          </a:xfrm>
          <a:prstGeom prst="rect">
            <a:avLst/>
          </a:prstGeom>
        </p:spPr>
        <p:txBody>
          <a:bodyPr wrap="square" lIns="0" tIns="59690" rIns="0" bIns="0" rtlCol="0" vert="horz">
            <a:spAutoFit/>
          </a:bodyPr>
          <a:lstStyle/>
          <a:p>
            <a:pPr algn="just" marL="38100" indent="-635">
              <a:lnSpc>
                <a:spcPct val="100000"/>
              </a:lnSpc>
              <a:spcBef>
                <a:spcPts val="470"/>
              </a:spcBef>
            </a:pPr>
            <a:r>
              <a:rPr dirty="0" sz="1000">
                <a:solidFill>
                  <a:srgbClr val="010202"/>
                </a:solidFill>
                <a:latin typeface="Times New Roman"/>
                <a:cs typeface="Times New Roman"/>
              </a:rPr>
              <a:t>If the external pressure acting on the piston,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ext  </a:t>
            </a:r>
            <a:r>
              <a:rPr dirty="0" sz="1000">
                <a:solidFill>
                  <a:srgbClr val="010202"/>
                </a:solidFill>
                <a:latin typeface="Times New Roman"/>
                <a:cs typeface="Times New Roman"/>
              </a:rPr>
              <a:t>is suddenly decreased by a finite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amount</a:t>
            </a:r>
            <a:endParaRPr sz="1000">
              <a:latin typeface="Times New Roman"/>
              <a:cs typeface="Times New Roman"/>
            </a:endParaRPr>
          </a:p>
          <a:p>
            <a:pPr algn="just" marL="38100" marR="30480">
              <a:lnSpc>
                <a:spcPct val="100000"/>
              </a:lnSpc>
              <a:spcBef>
                <a:spcPts val="370"/>
              </a:spcBef>
            </a:pP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a:solidFill>
                  <a:srgbClr val="010202"/>
                </a:solidFill>
                <a:latin typeface="Times New Roman"/>
                <a:cs typeface="Times New Roman"/>
              </a:rPr>
              <a:t>then the imbalance in pressure causes the piston to accelerate rapidly out of the  </a:t>
            </a:r>
            <a:r>
              <a:rPr dirty="0" sz="1000" spc="-10">
                <a:solidFill>
                  <a:srgbClr val="010202"/>
                </a:solidFill>
                <a:latin typeface="Times New Roman"/>
                <a:cs typeface="Times New Roman"/>
              </a:rPr>
              <a:t>cylinder. </a:t>
            </a:r>
            <a:r>
              <a:rPr dirty="0" sz="1000">
                <a:solidFill>
                  <a:srgbClr val="010202"/>
                </a:solidFill>
                <a:latin typeface="Times New Roman"/>
                <a:cs typeface="Times New Roman"/>
              </a:rPr>
              <a:t>The consequent rapid expansion of the water vapor decreases the water vapor  </a:t>
            </a:r>
            <a:r>
              <a:rPr dirty="0" sz="1000" spc="-5">
                <a:solidFill>
                  <a:srgbClr val="010202"/>
                </a:solidFill>
                <a:latin typeface="Times New Roman"/>
                <a:cs typeface="Times New Roman"/>
              </a:rPr>
              <a:t>pressure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value below its saturation (and hence equilibrium) value, and thus water  spontaneously evaporates in an attempt to reestablish equilibrium between the water and  its </a:t>
            </a:r>
            <a:r>
              <a:rPr dirty="0" sz="1000" spc="-15">
                <a:solidFill>
                  <a:srgbClr val="010202"/>
                </a:solidFill>
                <a:latin typeface="Times New Roman"/>
                <a:cs typeface="Times New Roman"/>
              </a:rPr>
              <a:t>vapor. </a:t>
            </a:r>
            <a:r>
              <a:rPr dirty="0" sz="1000" spc="-5">
                <a:solidFill>
                  <a:srgbClr val="010202"/>
                </a:solidFill>
                <a:latin typeface="Times New Roman"/>
                <a:cs typeface="Times New Roman"/>
              </a:rPr>
              <a:t>The spontaneous evaporation, being endothermic, decreases the temperature of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water,</a:t>
            </a:r>
            <a:r>
              <a:rPr dirty="0" sz="1000" spc="11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10">
                <a:solidFill>
                  <a:srgbClr val="010202"/>
                </a:solidFill>
                <a:latin typeface="Times New Roman"/>
                <a:cs typeface="Times New Roman"/>
              </a:rPr>
              <a:t> </a:t>
            </a:r>
            <a:r>
              <a:rPr dirty="0" sz="1000">
                <a:solidFill>
                  <a:srgbClr val="010202"/>
                </a:solidFill>
                <a:latin typeface="Times New Roman"/>
                <a:cs typeface="Times New Roman"/>
              </a:rPr>
              <a:t>hence</a:t>
            </a:r>
            <a:r>
              <a:rPr dirty="0" sz="1000" spc="110">
                <a:solidFill>
                  <a:srgbClr val="010202"/>
                </a:solidFill>
                <a:latin typeface="Times New Roman"/>
                <a:cs typeface="Times New Roman"/>
              </a:rPr>
              <a:t> </a:t>
            </a:r>
            <a:r>
              <a:rPr dirty="0" sz="1000">
                <a:solidFill>
                  <a:srgbClr val="010202"/>
                </a:solidFill>
                <a:latin typeface="Times New Roman"/>
                <a:cs typeface="Times New Roman"/>
              </a:rPr>
              <a:t>sets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up</a:t>
            </a:r>
            <a:r>
              <a:rPr dirty="0" sz="1000" spc="110">
                <a:solidFill>
                  <a:srgbClr val="010202"/>
                </a:solidFill>
                <a:latin typeface="Times New Roman"/>
                <a:cs typeface="Times New Roman"/>
              </a:rPr>
              <a:t> </a:t>
            </a:r>
            <a:r>
              <a:rPr dirty="0" sz="1000">
                <a:solidFill>
                  <a:srgbClr val="010202"/>
                </a:solidFill>
                <a:latin typeface="Times New Roman"/>
                <a:cs typeface="Times New Roman"/>
              </a:rPr>
              <a:t>a</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14">
                <a:solidFill>
                  <a:srgbClr val="010202"/>
                </a:solidFill>
                <a:latin typeface="Times New Roman"/>
                <a:cs typeface="Times New Roman"/>
              </a:rPr>
              <a:t> </a:t>
            </a:r>
            <a:r>
              <a:rPr dirty="0" sz="1000">
                <a:solidFill>
                  <a:srgbClr val="010202"/>
                </a:solidFill>
                <a:latin typeface="Times New Roman"/>
                <a:cs typeface="Times New Roman"/>
              </a:rPr>
              <a:t>gradient</a:t>
            </a:r>
            <a:r>
              <a:rPr dirty="0" sz="1000" spc="110">
                <a:solidFill>
                  <a:srgbClr val="010202"/>
                </a:solidFill>
                <a:latin typeface="Times New Roman"/>
                <a:cs typeface="Times New Roman"/>
              </a:rPr>
              <a:t> </a:t>
            </a:r>
            <a:r>
              <a:rPr dirty="0" sz="1000">
                <a:solidFill>
                  <a:srgbClr val="010202"/>
                </a:solidFill>
                <a:latin typeface="Times New Roman"/>
                <a:cs typeface="Times New Roman"/>
              </a:rPr>
              <a:t>between</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110">
                <a:solidFill>
                  <a:srgbClr val="010202"/>
                </a:solidFill>
                <a:latin typeface="Times New Roman"/>
                <a:cs typeface="Times New Roman"/>
              </a:rPr>
              <a:t> </a:t>
            </a:r>
            <a:r>
              <a:rPr dirty="0" sz="1000">
                <a:solidFill>
                  <a:srgbClr val="010202"/>
                </a:solidFill>
                <a:latin typeface="Times New Roman"/>
                <a:cs typeface="Times New Roman"/>
              </a:rPr>
              <a:t>reservoir</a:t>
            </a:r>
            <a:r>
              <a:rPr dirty="0" sz="1000" spc="11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p:txBody>
      </p:sp>
      <p:sp>
        <p:nvSpPr>
          <p:cNvPr id="10" name="object 10"/>
          <p:cNvSpPr/>
          <p:nvPr/>
        </p:nvSpPr>
        <p:spPr>
          <a:xfrm>
            <a:off x="2060562" y="6405588"/>
            <a:ext cx="438150" cy="142875"/>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311351" y="1729524"/>
            <a:ext cx="504825" cy="1428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81000" y="403097"/>
            <a:ext cx="4726940" cy="6854190"/>
          </a:xfrm>
          <a:prstGeom prst="rect">
            <a:avLst/>
          </a:prstGeom>
        </p:spPr>
        <p:txBody>
          <a:bodyPr wrap="square" lIns="0" tIns="12700" rIns="0" bIns="0" rtlCol="0" vert="horz">
            <a:spAutoFit/>
          </a:bodyPr>
          <a:lstStyle/>
          <a:p>
            <a:pPr marL="2519680">
              <a:lnSpc>
                <a:spcPct val="100000"/>
              </a:lnSpc>
              <a:spcBef>
                <a:spcPts val="100"/>
              </a:spcBef>
            </a:pPr>
            <a:r>
              <a:rPr dirty="0" sz="1000" i="1">
                <a:solidFill>
                  <a:srgbClr val="231F20"/>
                </a:solidFill>
                <a:latin typeface="Times New Roman"/>
                <a:cs typeface="Times New Roman"/>
              </a:rPr>
              <a:t>The Second Law of Thermodynamics  </a:t>
            </a:r>
            <a:r>
              <a:rPr dirty="0" sz="1000" spc="130" i="1">
                <a:solidFill>
                  <a:srgbClr val="231F20"/>
                </a:solidFill>
                <a:latin typeface="Times New Roman"/>
                <a:cs typeface="Times New Roman"/>
              </a:rPr>
              <a:t> </a:t>
            </a:r>
            <a:r>
              <a:rPr dirty="0" sz="1000">
                <a:solidFill>
                  <a:srgbClr val="231F20"/>
                </a:solidFill>
                <a:latin typeface="Times New Roman"/>
                <a:cs typeface="Times New Roman"/>
              </a:rPr>
              <a:t>47</a:t>
            </a:r>
            <a:endParaRPr sz="1000">
              <a:latin typeface="Times New Roman"/>
              <a:cs typeface="Times New Roman"/>
            </a:endParaRPr>
          </a:p>
          <a:p>
            <a:pPr algn="just" marL="76200" marR="68580">
              <a:lnSpc>
                <a:spcPct val="100000"/>
              </a:lnSpc>
              <a:spcBef>
                <a:spcPts val="765"/>
              </a:spcBef>
            </a:pPr>
            <a:r>
              <a:rPr dirty="0" sz="1000">
                <a:solidFill>
                  <a:srgbClr val="010202"/>
                </a:solidFill>
                <a:latin typeface="Times New Roman"/>
                <a:cs typeface="Times New Roman"/>
              </a:rPr>
              <a:t>contents of the </a:t>
            </a:r>
            <a:r>
              <a:rPr dirty="0" sz="1000" spc="-10">
                <a:solidFill>
                  <a:srgbClr val="010202"/>
                </a:solidFill>
                <a:latin typeface="Times New Roman"/>
                <a:cs typeface="Times New Roman"/>
              </a:rPr>
              <a:t>cylinder. </a:t>
            </a:r>
            <a:r>
              <a:rPr dirty="0" sz="1000">
                <a:solidFill>
                  <a:srgbClr val="010202"/>
                </a:solidFill>
                <a:latin typeface="Times New Roman"/>
                <a:cs typeface="Times New Roman"/>
              </a:rPr>
              <a:t>This, in turn, causes heat to flow spontaneously from the heat  reservoir to the cylinder in an attempt to </a:t>
            </a:r>
            <a:r>
              <a:rPr dirty="0" sz="1000" spc="-5">
                <a:solidFill>
                  <a:srgbClr val="010202"/>
                </a:solidFill>
                <a:latin typeface="Times New Roman"/>
                <a:cs typeface="Times New Roman"/>
              </a:rPr>
              <a:t>reestablish </a:t>
            </a:r>
            <a:r>
              <a:rPr dirty="0" sz="1000">
                <a:solidFill>
                  <a:srgbClr val="010202"/>
                </a:solidFill>
                <a:latin typeface="Times New Roman"/>
                <a:cs typeface="Times New Roman"/>
              </a:rPr>
              <a:t>thermal equilibrium between the two.  </a:t>
            </a:r>
            <a:r>
              <a:rPr dirty="0" sz="1000" spc="-5">
                <a:solidFill>
                  <a:srgbClr val="010202"/>
                </a:solidFill>
                <a:latin typeface="Times New Roman"/>
                <a:cs typeface="Times New Roman"/>
              </a:rPr>
              <a:t>If, when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water has evaporated, the external pressure acting on the piston is  </a:t>
            </a:r>
            <a:r>
              <a:rPr dirty="0" sz="1000">
                <a:solidFill>
                  <a:srgbClr val="010202"/>
                </a:solidFill>
                <a:latin typeface="Times New Roman"/>
                <a:cs typeface="Times New Roman"/>
              </a:rPr>
              <a:t>instantaneously</a:t>
            </a:r>
            <a:r>
              <a:rPr dirty="0" sz="1000" spc="45">
                <a:solidFill>
                  <a:srgbClr val="010202"/>
                </a:solidFill>
                <a:latin typeface="Times New Roman"/>
                <a:cs typeface="Times New Roman"/>
              </a:rPr>
              <a:t> </a:t>
            </a:r>
            <a:r>
              <a:rPr dirty="0" sz="1000">
                <a:solidFill>
                  <a:srgbClr val="010202"/>
                </a:solidFill>
                <a:latin typeface="Times New Roman"/>
                <a:cs typeface="Times New Roman"/>
              </a:rPr>
              <a:t>increased</a:t>
            </a:r>
            <a:r>
              <a:rPr dirty="0" sz="1000" spc="50">
                <a:solidFill>
                  <a:srgbClr val="010202"/>
                </a:solidFill>
                <a:latin typeface="Times New Roman"/>
                <a:cs typeface="Times New Roman"/>
              </a:rPr>
              <a:t> </a:t>
            </a:r>
            <a:r>
              <a:rPr dirty="0" sz="1000">
                <a:solidFill>
                  <a:srgbClr val="010202"/>
                </a:solidFill>
                <a:latin typeface="Times New Roman"/>
                <a:cs typeface="Times New Roman"/>
              </a:rPr>
              <a:t>to</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original</a:t>
            </a:r>
            <a:r>
              <a:rPr dirty="0" sz="1000" spc="50">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ext</a:t>
            </a:r>
            <a:r>
              <a:rPr dirty="0" sz="1000">
                <a:solidFill>
                  <a:srgbClr val="010202"/>
                </a:solidFill>
                <a:latin typeface="Times New Roman"/>
                <a:cs typeface="Times New Roman"/>
              </a:rPr>
              <a: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evaporation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water</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vapor</a:t>
            </a:r>
            <a:endParaRPr sz="1000">
              <a:latin typeface="Times New Roman"/>
              <a:cs typeface="Times New Roman"/>
            </a:endParaRPr>
          </a:p>
          <a:p>
            <a:pPr algn="just" marL="76200" marR="69215">
              <a:lnSpc>
                <a:spcPct val="100000"/>
              </a:lnSpc>
              <a:spcBef>
                <a:spcPts val="370"/>
              </a:spcBef>
            </a:pPr>
            <a:r>
              <a:rPr dirty="0" sz="1000">
                <a:solidFill>
                  <a:srgbClr val="010202"/>
                </a:solidFill>
                <a:latin typeface="Times New Roman"/>
                <a:cs typeface="Times New Roman"/>
              </a:rPr>
              <a:t>ceases, the flow of heat ceases, and compete equilibrium is reestablished. The work done  by</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during</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this</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equals</a:t>
            </a:r>
            <a:r>
              <a:rPr dirty="0" sz="1000" spc="140">
                <a:solidFill>
                  <a:srgbClr val="010202"/>
                </a:solidFill>
                <a:latin typeface="Times New Roman"/>
                <a:cs typeface="Times New Roman"/>
              </a:rPr>
              <a:t> </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P</a:t>
            </a:r>
            <a:r>
              <a:rPr dirty="0" baseline="-33333" sz="1125" spc="-22">
                <a:solidFill>
                  <a:srgbClr val="010202"/>
                </a:solidFill>
                <a:latin typeface="Times New Roman"/>
                <a:cs typeface="Times New Roman"/>
              </a:rPr>
              <a:t>ext</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P</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V,</a:t>
            </a:r>
            <a:r>
              <a:rPr dirty="0" sz="1000" spc="145" i="1">
                <a:solidFill>
                  <a:srgbClr val="010202"/>
                </a:solidFill>
                <a:latin typeface="Times New Roman"/>
                <a:cs typeface="Times New Roman"/>
              </a:rPr>
              <a:t> </a:t>
            </a:r>
            <a:r>
              <a:rPr dirty="0" sz="1000">
                <a:solidFill>
                  <a:srgbClr val="010202"/>
                </a:solidFill>
                <a:latin typeface="Times New Roman"/>
                <a:cs typeface="Times New Roman"/>
              </a:rPr>
              <a:t>where</a:t>
            </a:r>
            <a:r>
              <a:rPr dirty="0" sz="1000" spc="145">
                <a:solidFill>
                  <a:srgbClr val="010202"/>
                </a:solidFill>
                <a:latin typeface="Times New Roman"/>
                <a:cs typeface="Times New Roman"/>
              </a:rPr>
              <a:t> </a:t>
            </a:r>
            <a:r>
              <a:rPr dirty="0" sz="1000" i="1">
                <a:solidFill>
                  <a:srgbClr val="010202"/>
                </a:solidFill>
                <a:latin typeface="Times New Roman"/>
                <a:cs typeface="Times New Roman"/>
              </a:rPr>
              <a:t>V</a:t>
            </a:r>
            <a:r>
              <a:rPr dirty="0" sz="1000" spc="120" i="1">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molar</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volume</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75565" marR="69215">
              <a:lnSpc>
                <a:spcPct val="100000"/>
              </a:lnSpc>
              <a:spcBef>
                <a:spcPts val="745"/>
              </a:spcBef>
              <a:tabLst>
                <a:tab pos="1455420" algn="l"/>
              </a:tabLst>
            </a:pPr>
            <a:r>
              <a:rPr dirty="0" sz="1000">
                <a:solidFill>
                  <a:srgbClr val="010202"/>
                </a:solidFill>
                <a:latin typeface="Times New Roman"/>
                <a:cs typeface="Times New Roman"/>
              </a:rPr>
              <a:t>water </a:t>
            </a:r>
            <a:r>
              <a:rPr dirty="0" sz="1000" spc="5">
                <a:solidFill>
                  <a:srgbClr val="010202"/>
                </a:solidFill>
                <a:latin typeface="Times New Roman"/>
                <a:cs typeface="Times New Roman"/>
              </a:rPr>
              <a:t> </a:t>
            </a:r>
            <a:r>
              <a:rPr dirty="0" sz="1000">
                <a:solidFill>
                  <a:srgbClr val="010202"/>
                </a:solidFill>
                <a:latin typeface="Times New Roman"/>
                <a:cs typeface="Times New Roman"/>
              </a:rPr>
              <a:t>vapor </a:t>
            </a:r>
            <a:r>
              <a:rPr dirty="0" sz="1000" spc="5">
                <a:solidFill>
                  <a:srgbClr val="010202"/>
                </a:solidFill>
                <a:latin typeface="Times New Roman"/>
                <a:cs typeface="Times New Roman"/>
              </a:rPr>
              <a:t> </a:t>
            </a:r>
            <a:r>
              <a:rPr dirty="0" sz="1000">
                <a:solidFill>
                  <a:srgbClr val="010202"/>
                </a:solidFill>
                <a:latin typeface="Times New Roman"/>
                <a:cs typeface="Times New Roman"/>
              </a:rPr>
              <a:t>at	. </a:t>
            </a:r>
            <a:r>
              <a:rPr dirty="0" sz="1000" spc="-5">
                <a:solidFill>
                  <a:srgbClr val="010202"/>
                </a:solidFill>
                <a:latin typeface="Times New Roman"/>
                <a:cs typeface="Times New Roman"/>
              </a:rPr>
              <a:t>If the external pressure acting on the piston is suddenly  </a:t>
            </a:r>
            <a:r>
              <a:rPr dirty="0" sz="1000">
                <a:solidFill>
                  <a:srgbClr val="010202"/>
                </a:solidFill>
                <a:latin typeface="Times New Roman"/>
                <a:cs typeface="Times New Roman"/>
              </a:rPr>
              <a:t>increased by a finite amount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then the piston accelerates rapidly into the piston. The  </a:t>
            </a:r>
            <a:r>
              <a:rPr dirty="0" sz="1000">
                <a:solidFill>
                  <a:srgbClr val="010202"/>
                </a:solidFill>
                <a:latin typeface="Times New Roman"/>
                <a:cs typeface="Times New Roman"/>
              </a:rPr>
              <a:t>compression of the water vapor increases its pressure to a value greater than the  </a:t>
            </a:r>
            <a:r>
              <a:rPr dirty="0" sz="1000" spc="-5">
                <a:solidFill>
                  <a:srgbClr val="010202"/>
                </a:solidFill>
                <a:latin typeface="Times New Roman"/>
                <a:cs typeface="Times New Roman"/>
              </a:rPr>
              <a:t>saturation value, and hence spontaneous condensation occurs, which, being exothermic,  increases the temperature in the cylinder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value higher than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The temperature  </a:t>
            </a:r>
            <a:r>
              <a:rPr dirty="0" sz="1000">
                <a:solidFill>
                  <a:srgbClr val="010202"/>
                </a:solidFill>
                <a:latin typeface="Times New Roman"/>
                <a:cs typeface="Times New Roman"/>
              </a:rPr>
              <a:t>gradient between the cylinder and the heat reservoir then causes the spontaneous flow </a:t>
            </a:r>
            <a:r>
              <a:rPr dirty="0" sz="1000" spc="-5">
                <a:solidFill>
                  <a:srgbClr val="010202"/>
                </a:solidFill>
                <a:latin typeface="Times New Roman"/>
                <a:cs typeface="Times New Roman"/>
              </a:rPr>
              <a:t>of  </a:t>
            </a:r>
            <a:r>
              <a:rPr dirty="0" sz="1000">
                <a:solidFill>
                  <a:srgbClr val="010202"/>
                </a:solidFill>
                <a:latin typeface="Times New Roman"/>
                <a:cs typeface="Times New Roman"/>
              </a:rPr>
              <a:t>heat from the cylinder to the </a:t>
            </a:r>
            <a:r>
              <a:rPr dirty="0" sz="1000" spc="-10">
                <a:solidFill>
                  <a:srgbClr val="010202"/>
                </a:solidFill>
                <a:latin typeface="Times New Roman"/>
                <a:cs typeface="Times New Roman"/>
              </a:rPr>
              <a:t>reservoir. </a:t>
            </a:r>
            <a:r>
              <a:rPr dirty="0" sz="1000">
                <a:solidFill>
                  <a:srgbClr val="010202"/>
                </a:solidFill>
                <a:latin typeface="Times New Roman"/>
                <a:cs typeface="Times New Roman"/>
              </a:rPr>
              <a:t>If, when 1 mole of water vapor has been  condensed, the external pressure acting on the piston is instantaneously decreased to its  </a:t>
            </a:r>
            <a:r>
              <a:rPr dirty="0" sz="1000" spc="-5">
                <a:solidFill>
                  <a:srgbClr val="010202"/>
                </a:solidFill>
                <a:latin typeface="Times New Roman"/>
                <a:cs typeface="Times New Roman"/>
              </a:rPr>
              <a:t>original value, equilibrium is reestablished and the work done on the system equals  </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P</a:t>
            </a:r>
            <a:r>
              <a:rPr dirty="0" baseline="-33333" sz="1125" spc="-22">
                <a:solidFill>
                  <a:srgbClr val="010202"/>
                </a:solidFill>
                <a:latin typeface="Times New Roman"/>
                <a:cs typeface="Times New Roman"/>
              </a:rPr>
              <a:t>ext</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P</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V. </a:t>
            </a:r>
            <a:r>
              <a:rPr dirty="0" sz="1000">
                <a:solidFill>
                  <a:srgbClr val="010202"/>
                </a:solidFill>
                <a:latin typeface="Times New Roman"/>
                <a:cs typeface="Times New Roman"/>
              </a:rPr>
              <a:t>The permanent change in the external agency caused by the cyclic process</a:t>
            </a:r>
            <a:r>
              <a:rPr dirty="0" sz="1000" spc="195">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76200">
              <a:lnSpc>
                <a:spcPct val="100000"/>
              </a:lnSpc>
              <a:spcBef>
                <a:spcPts val="375"/>
              </a:spcBef>
            </a:pPr>
            <a:r>
              <a:rPr dirty="0" sz="1000">
                <a:solidFill>
                  <a:srgbClr val="010202"/>
                </a:solidFill>
                <a:latin typeface="Times New Roman"/>
                <a:cs typeface="Times New Roman"/>
              </a:rPr>
              <a:t>thus</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2O</a:t>
            </a:r>
            <a:r>
              <a:rPr dirty="0" sz="1000" spc="-10" i="1">
                <a:solidFill>
                  <a:srgbClr val="010202"/>
                </a:solidFill>
                <a:latin typeface="Times New Roman"/>
                <a:cs typeface="Times New Roman"/>
              </a:rPr>
              <a:t>PV</a:t>
            </a:r>
            <a:r>
              <a:rPr dirty="0" sz="1000" spc="-10">
                <a:solidFill>
                  <a:srgbClr val="010202"/>
                </a:solidFill>
                <a:latin typeface="Times New Roman"/>
                <a:cs typeface="Times New Roman"/>
              </a:rPr>
              <a:t>.</a:t>
            </a:r>
            <a:endParaRPr sz="1000">
              <a:latin typeface="Times New Roman"/>
              <a:cs typeface="Times New Roman"/>
            </a:endParaRPr>
          </a:p>
          <a:p>
            <a:pPr algn="r" marR="70485">
              <a:lnSpc>
                <a:spcPct val="100000"/>
              </a:lnSpc>
            </a:pPr>
            <a:r>
              <a:rPr dirty="0" sz="1000" spc="-10">
                <a:solidFill>
                  <a:srgbClr val="010202"/>
                </a:solidFill>
                <a:latin typeface="Times New Roman"/>
                <a:cs typeface="Times New Roman"/>
              </a:rPr>
              <a:t>Consider,</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again,</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evaporation</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magnitude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ext</a:t>
            </a:r>
            <a:r>
              <a:rPr dirty="0" baseline="-33333" sz="1125" spc="232">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decreased</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an</a:t>
            </a:r>
            <a:endParaRPr sz="1000">
              <a:latin typeface="Times New Roman"/>
              <a:cs typeface="Times New Roman"/>
            </a:endParaRPr>
          </a:p>
          <a:p>
            <a:pPr algn="just" marL="76200" marR="68580">
              <a:lnSpc>
                <a:spcPct val="100000"/>
              </a:lnSpc>
              <a:spcBef>
                <a:spcPts val="370"/>
              </a:spcBef>
            </a:pPr>
            <a:r>
              <a:rPr dirty="0" sz="1000" spc="-5">
                <a:solidFill>
                  <a:srgbClr val="010202"/>
                </a:solidFill>
                <a:latin typeface="Times New Roman"/>
                <a:cs typeface="Times New Roman"/>
              </a:rPr>
              <a:t>infinitesimal amount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 resulting minute imbalance between the pressures acting on  the piston causes the cylinder to move slowly out of the piston. The slow expansion of  </a:t>
            </a:r>
            <a:r>
              <a:rPr dirty="0" sz="1000">
                <a:solidFill>
                  <a:srgbClr val="010202"/>
                </a:solidFill>
                <a:latin typeface="Times New Roman"/>
                <a:cs typeface="Times New Roman"/>
              </a:rPr>
              <a:t>the water vapor decreases its pressure, and when the pressure has fallen by an  </a:t>
            </a:r>
            <a:r>
              <a:rPr dirty="0" sz="1000" spc="-5">
                <a:solidFill>
                  <a:srgbClr val="010202"/>
                </a:solidFill>
                <a:latin typeface="Times New Roman"/>
                <a:cs typeface="Times New Roman"/>
              </a:rPr>
              <a:t>infinitesimal amount below the saturation value, evaporation of the water begins. The  evaporation sets up an infinitesimal temperature gradient between the heat reservoir and  the </a:t>
            </a:r>
            <a:r>
              <a:rPr dirty="0" sz="1000" spc="-10">
                <a:solidFill>
                  <a:srgbClr val="010202"/>
                </a:solidFill>
                <a:latin typeface="Times New Roman"/>
                <a:cs typeface="Times New Roman"/>
              </a:rPr>
              <a:t>cylinder, </a:t>
            </a:r>
            <a:r>
              <a:rPr dirty="0" sz="1000" spc="-5">
                <a:solidFill>
                  <a:srgbClr val="010202"/>
                </a:solidFill>
                <a:latin typeface="Times New Roman"/>
                <a:cs typeface="Times New Roman"/>
              </a:rPr>
              <a:t>down which flows the required latent heat of evaporation of the </a:t>
            </a:r>
            <a:r>
              <a:rPr dirty="0" sz="1000" spc="-15">
                <a:solidFill>
                  <a:srgbClr val="010202"/>
                </a:solidFill>
                <a:latin typeface="Times New Roman"/>
                <a:cs typeface="Times New Roman"/>
              </a:rPr>
              <a:t>water.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smaller the value of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a:solidFill>
                  <a:srgbClr val="010202"/>
                </a:solidFill>
                <a:latin typeface="Times New Roman"/>
                <a:cs typeface="Times New Roman"/>
              </a:rPr>
              <a:t>then the slower the process, the smaller the degree </a:t>
            </a:r>
            <a:r>
              <a:rPr dirty="0" sz="1000" spc="-5">
                <a:solidFill>
                  <a:srgbClr val="010202"/>
                </a:solidFill>
                <a:latin typeface="Times New Roman"/>
                <a:cs typeface="Times New Roman"/>
              </a:rPr>
              <a:t>of  undersaturation of the water </a:t>
            </a:r>
            <a:r>
              <a:rPr dirty="0" sz="1000" spc="-15">
                <a:solidFill>
                  <a:srgbClr val="010202"/>
                </a:solidFill>
                <a:latin typeface="Times New Roman"/>
                <a:cs typeface="Times New Roman"/>
              </a:rPr>
              <a:t>vapor, </a:t>
            </a:r>
            <a:r>
              <a:rPr dirty="0" sz="1000" spc="-5">
                <a:solidFill>
                  <a:srgbClr val="010202"/>
                </a:solidFill>
                <a:latin typeface="Times New Roman"/>
                <a:cs typeface="Times New Roman"/>
              </a:rPr>
              <a:t>and the smaller the temperature gradient. The more  </a:t>
            </a:r>
            <a:r>
              <a:rPr dirty="0" sz="1000">
                <a:solidFill>
                  <a:srgbClr val="010202"/>
                </a:solidFill>
                <a:latin typeface="Times New Roman"/>
                <a:cs typeface="Times New Roman"/>
              </a:rPr>
              <a:t>slowly the process is carried out, then the greater the opportunity </a:t>
            </a:r>
            <a:r>
              <a:rPr dirty="0" sz="1000" spc="-5">
                <a:solidFill>
                  <a:srgbClr val="010202"/>
                </a:solidFill>
                <a:latin typeface="Times New Roman"/>
                <a:cs typeface="Times New Roman"/>
              </a:rPr>
              <a:t>afforded </a:t>
            </a:r>
            <a:r>
              <a:rPr dirty="0" sz="1000">
                <a:solidFill>
                  <a:srgbClr val="010202"/>
                </a:solidFill>
                <a:latin typeface="Times New Roman"/>
                <a:cs typeface="Times New Roman"/>
              </a:rPr>
              <a:t>to the  evaporation and heat flow process to “keep up” with equilibrium. If, after the evaporation  </a:t>
            </a:r>
            <a:r>
              <a:rPr dirty="0" sz="1000" spc="-5">
                <a:solidFill>
                  <a:srgbClr val="010202"/>
                </a:solidFill>
                <a:latin typeface="Times New Roman"/>
                <a:cs typeface="Times New Roman"/>
              </a:rPr>
              <a:t>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t>
            </a:r>
            <a:r>
              <a:rPr dirty="0" sz="1000" spc="-15">
                <a:solidFill>
                  <a:srgbClr val="010202"/>
                </a:solidFill>
                <a:latin typeface="Times New Roman"/>
                <a:cs typeface="Times New Roman"/>
              </a:rPr>
              <a:t>water, </a:t>
            </a:r>
            <a:r>
              <a:rPr dirty="0" sz="1000" spc="-5">
                <a:solidFill>
                  <a:srgbClr val="010202"/>
                </a:solidFill>
                <a:latin typeface="Times New Roman"/>
                <a:cs typeface="Times New Roman"/>
              </a:rPr>
              <a:t>the external pressure is instantaneously increased to its original value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ext</a:t>
            </a:r>
            <a:r>
              <a:rPr dirty="0" sz="1000">
                <a:solidFill>
                  <a:srgbClr val="010202"/>
                </a:solidFill>
                <a:latin typeface="Times New Roman"/>
                <a:cs typeface="Times New Roman"/>
              </a:rPr>
              <a:t>,</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a:solidFill>
                  <a:srgbClr val="010202"/>
                </a:solidFill>
                <a:latin typeface="Times New Roman"/>
                <a:cs typeface="Times New Roman"/>
              </a:rPr>
              <a:t>work</a:t>
            </a:r>
            <a:r>
              <a:rPr dirty="0" sz="1000" spc="30">
                <a:solidFill>
                  <a:srgbClr val="010202"/>
                </a:solidFill>
                <a:latin typeface="Times New Roman"/>
                <a:cs typeface="Times New Roman"/>
              </a:rPr>
              <a:t> </a:t>
            </a:r>
            <a:r>
              <a:rPr dirty="0" sz="1000">
                <a:solidFill>
                  <a:srgbClr val="010202"/>
                </a:solidFill>
                <a:latin typeface="Times New Roman"/>
                <a:cs typeface="Times New Roman"/>
              </a:rPr>
              <a:t>done</a:t>
            </a:r>
            <a:r>
              <a:rPr dirty="0" sz="1000" spc="25">
                <a:solidFill>
                  <a:srgbClr val="010202"/>
                </a:solidFill>
                <a:latin typeface="Times New Roman"/>
                <a:cs typeface="Times New Roman"/>
              </a:rPr>
              <a:t> </a:t>
            </a:r>
            <a:r>
              <a:rPr dirty="0" sz="1000">
                <a:solidFill>
                  <a:srgbClr val="010202"/>
                </a:solidFill>
                <a:latin typeface="Times New Roman"/>
                <a:cs typeface="Times New Roman"/>
              </a:rPr>
              <a:t>by</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25">
                <a:solidFill>
                  <a:srgbClr val="010202"/>
                </a:solidFill>
                <a:latin typeface="Times New Roman"/>
                <a:cs typeface="Times New Roman"/>
              </a:rPr>
              <a:t> </a:t>
            </a:r>
            <a:r>
              <a:rPr dirty="0" sz="1000">
                <a:solidFill>
                  <a:srgbClr val="010202"/>
                </a:solidFill>
                <a:latin typeface="Times New Roman"/>
                <a:cs typeface="Times New Roman"/>
              </a:rPr>
              <a:t>equals</a:t>
            </a:r>
            <a:r>
              <a:rPr dirty="0" sz="1000" spc="25">
                <a:solidFill>
                  <a:srgbClr val="010202"/>
                </a:solidFill>
                <a:latin typeface="Times New Roman"/>
                <a:cs typeface="Times New Roman"/>
              </a:rPr>
              <a:t> </a:t>
            </a:r>
            <a:r>
              <a:rPr dirty="0" sz="1000">
                <a:solidFill>
                  <a:srgbClr val="010202"/>
                </a:solidFill>
                <a:latin typeface="Times New Roman"/>
                <a:cs typeface="Times New Roman"/>
              </a:rPr>
              <a:t>(</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ext</a:t>
            </a:r>
            <a:r>
              <a:rPr dirty="0" sz="1000">
                <a:solidFill>
                  <a:srgbClr val="010202"/>
                </a:solidFill>
                <a:latin typeface="Times New Roman"/>
                <a:cs typeface="Times New Roman"/>
              </a:rPr>
              <a:t>–6</a:t>
            </a:r>
            <a:r>
              <a:rPr dirty="0" sz="1000" i="1">
                <a:solidFill>
                  <a:srgbClr val="010202"/>
                </a:solidFill>
                <a:latin typeface="Times New Roman"/>
                <a:cs typeface="Times New Roman"/>
              </a:rPr>
              <a:t>P</a:t>
            </a:r>
            <a:r>
              <a:rPr dirty="0" sz="1000">
                <a:solidFill>
                  <a:srgbClr val="010202"/>
                </a:solidFill>
                <a:latin typeface="Times New Roman"/>
                <a:cs typeface="Times New Roman"/>
              </a:rPr>
              <a:t>)</a:t>
            </a:r>
            <a:r>
              <a:rPr dirty="0" sz="1000" i="1">
                <a:solidFill>
                  <a:srgbClr val="010202"/>
                </a:solidFill>
                <a:latin typeface="Times New Roman"/>
                <a:cs typeface="Times New Roman"/>
              </a:rPr>
              <a:t>V</a:t>
            </a:r>
            <a:r>
              <a:rPr dirty="0" sz="1000">
                <a:solidFill>
                  <a:srgbClr val="010202"/>
                </a:solidFill>
                <a:latin typeface="Times New Roman"/>
                <a:cs typeface="Times New Roman"/>
              </a:rPr>
              <a: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external</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a:p>
            <a:pPr algn="r" marR="69215">
              <a:lnSpc>
                <a:spcPct val="100000"/>
              </a:lnSpc>
              <a:spcBef>
                <a:spcPts val="370"/>
              </a:spcBef>
            </a:pPr>
            <a:r>
              <a:rPr dirty="0" sz="1000">
                <a:solidFill>
                  <a:srgbClr val="010202"/>
                </a:solidFill>
                <a:latin typeface="Times New Roman"/>
                <a:cs typeface="Times New Roman"/>
              </a:rPr>
              <a:t>increased</a:t>
            </a:r>
            <a:r>
              <a:rPr dirty="0" sz="1000" spc="135">
                <a:solidFill>
                  <a:srgbClr val="010202"/>
                </a:solidFill>
                <a:latin typeface="Times New Roman"/>
                <a:cs typeface="Times New Roman"/>
              </a:rPr>
              <a:t> </a:t>
            </a:r>
            <a:r>
              <a:rPr dirty="0" sz="1000">
                <a:solidFill>
                  <a:srgbClr val="010202"/>
                </a:solidFill>
                <a:latin typeface="Times New Roman"/>
                <a:cs typeface="Times New Roman"/>
              </a:rPr>
              <a:t>by</a:t>
            </a:r>
            <a:r>
              <a:rPr dirty="0" sz="1000" spc="140">
                <a:solidFill>
                  <a:srgbClr val="010202"/>
                </a:solidFill>
                <a:latin typeface="Times New Roman"/>
                <a:cs typeface="Times New Roman"/>
              </a:rPr>
              <a:t>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a:t>
            </a:r>
            <a:r>
              <a:rPr dirty="0" sz="1000" spc="140">
                <a:solidFill>
                  <a:srgbClr val="010202"/>
                </a:solidFill>
                <a:latin typeface="Times New Roman"/>
                <a:cs typeface="Times New Roman"/>
              </a:rPr>
              <a:t> </a:t>
            </a:r>
            <a:r>
              <a:rPr dirty="0" sz="1000">
                <a:solidFill>
                  <a:srgbClr val="010202"/>
                </a:solidFill>
                <a:latin typeface="Times New Roman"/>
                <a:cs typeface="Times New Roman"/>
              </a:rPr>
              <a:t>then</a:t>
            </a:r>
            <a:r>
              <a:rPr dirty="0" sz="1000" spc="140">
                <a:solidFill>
                  <a:srgbClr val="010202"/>
                </a:solidFill>
                <a:latin typeface="Times New Roman"/>
                <a:cs typeface="Times New Roman"/>
              </a:rPr>
              <a:t> </a:t>
            </a:r>
            <a:r>
              <a:rPr dirty="0" sz="1000">
                <a:solidFill>
                  <a:srgbClr val="010202"/>
                </a:solidFill>
                <a:latin typeface="Times New Roman"/>
                <a:cs typeface="Times New Roman"/>
              </a:rPr>
              <a:t>work</a:t>
            </a:r>
            <a:r>
              <a:rPr dirty="0" sz="1000" spc="140">
                <a:solidFill>
                  <a:srgbClr val="010202"/>
                </a:solidFill>
                <a:latin typeface="Times New Roman"/>
                <a:cs typeface="Times New Roman"/>
              </a:rPr>
              <a:t> </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P</a:t>
            </a:r>
            <a:r>
              <a:rPr dirty="0" baseline="-33333" sz="1125" spc="-15">
                <a:solidFill>
                  <a:srgbClr val="010202"/>
                </a:solidFill>
                <a:latin typeface="Times New Roman"/>
                <a:cs typeface="Times New Roman"/>
              </a:rPr>
              <a:t>ext</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V,</a:t>
            </a:r>
            <a:r>
              <a:rPr dirty="0" sz="1000" spc="140"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40">
                <a:solidFill>
                  <a:srgbClr val="010202"/>
                </a:solidFill>
                <a:latin typeface="Times New Roman"/>
                <a:cs typeface="Times New Roman"/>
              </a:rPr>
              <a:t> </a:t>
            </a:r>
            <a:r>
              <a:rPr dirty="0" sz="1000">
                <a:solidFill>
                  <a:srgbClr val="010202"/>
                </a:solidFill>
                <a:latin typeface="Times New Roman"/>
                <a:cs typeface="Times New Roman"/>
              </a:rPr>
              <a:t>done</a:t>
            </a:r>
            <a:r>
              <a:rPr dirty="0" sz="1000" spc="140">
                <a:solidFill>
                  <a:srgbClr val="010202"/>
                </a:solidFill>
                <a:latin typeface="Times New Roman"/>
                <a:cs typeface="Times New Roman"/>
              </a:rPr>
              <a:t> </a:t>
            </a:r>
            <a:r>
              <a:rPr dirty="0" sz="1000">
                <a:solidFill>
                  <a:srgbClr val="010202"/>
                </a:solidFill>
                <a:latin typeface="Times New Roman"/>
                <a:cs typeface="Times New Roman"/>
              </a:rPr>
              <a:t>on</a:t>
            </a:r>
            <a:r>
              <a:rPr dirty="0" sz="1000" spc="14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4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140">
                <a:solidFill>
                  <a:srgbClr val="010202"/>
                </a:solidFill>
                <a:latin typeface="Times New Roman"/>
                <a:cs typeface="Times New Roman"/>
              </a:rPr>
              <a:t> </a:t>
            </a:r>
            <a:r>
              <a:rPr dirty="0" sz="1000">
                <a:solidFill>
                  <a:srgbClr val="010202"/>
                </a:solidFill>
                <a:latin typeface="Times New Roman"/>
                <a:cs typeface="Times New Roman"/>
              </a:rPr>
              <a:t>to</a:t>
            </a:r>
            <a:r>
              <a:rPr dirty="0" sz="1000" spc="140">
                <a:solidFill>
                  <a:srgbClr val="010202"/>
                </a:solidFill>
                <a:latin typeface="Times New Roman"/>
                <a:cs typeface="Times New Roman"/>
              </a:rPr>
              <a:t> </a:t>
            </a:r>
            <a:r>
              <a:rPr dirty="0" sz="1000">
                <a:solidFill>
                  <a:srgbClr val="010202"/>
                </a:solidFill>
                <a:latin typeface="Times New Roman"/>
                <a:cs typeface="Times New Roman"/>
              </a:rPr>
              <a:t>condense</a:t>
            </a:r>
            <a:r>
              <a:rPr dirty="0" sz="1000" spc="140">
                <a:solidFill>
                  <a:srgbClr val="010202"/>
                </a:solidFill>
                <a:latin typeface="Times New Roman"/>
                <a:cs typeface="Times New Roman"/>
              </a:rPr>
              <a:t> </a:t>
            </a:r>
            <a:r>
              <a:rPr dirty="0" sz="1000">
                <a:solidFill>
                  <a:srgbClr val="010202"/>
                </a:solidFill>
                <a:latin typeface="Times New Roman"/>
                <a:cs typeface="Times New Roman"/>
              </a:rPr>
              <a:t>1</a:t>
            </a:r>
            <a:r>
              <a:rPr dirty="0" sz="1000" spc="140">
                <a:solidFill>
                  <a:srgbClr val="010202"/>
                </a:solidFill>
                <a:latin typeface="Times New Roman"/>
                <a:cs typeface="Times New Roman"/>
              </a:rPr>
              <a:t> </a:t>
            </a:r>
            <a:r>
              <a:rPr dirty="0" sz="1000">
                <a:solidFill>
                  <a:srgbClr val="010202"/>
                </a:solidFill>
                <a:latin typeface="Times New Roman"/>
                <a:cs typeface="Times New Roman"/>
              </a:rPr>
              <a:t>mole</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75565" marR="69215">
              <a:lnSpc>
                <a:spcPct val="100000"/>
              </a:lnSpc>
              <a:spcBef>
                <a:spcPts val="370"/>
              </a:spcBef>
            </a:pPr>
            <a:r>
              <a:rPr dirty="0" sz="1000">
                <a:solidFill>
                  <a:srgbClr val="010202"/>
                </a:solidFill>
                <a:latin typeface="Times New Roman"/>
                <a:cs typeface="Times New Roman"/>
              </a:rPr>
              <a:t>water </a:t>
            </a:r>
            <a:r>
              <a:rPr dirty="0" sz="1000" spc="-10">
                <a:solidFill>
                  <a:srgbClr val="010202"/>
                </a:solidFill>
                <a:latin typeface="Times New Roman"/>
                <a:cs typeface="Times New Roman"/>
              </a:rPr>
              <a:t>vapor, </a:t>
            </a:r>
            <a:r>
              <a:rPr dirty="0" sz="1000">
                <a:solidFill>
                  <a:srgbClr val="010202"/>
                </a:solidFill>
                <a:latin typeface="Times New Roman"/>
                <a:cs typeface="Times New Roman"/>
              </a:rPr>
              <a:t>and the permanent change in the external agency equals the work done on  the system minus the work done by the system during the cyclic process. It is thus seen  that the smaller the value of </a:t>
            </a:r>
            <a:r>
              <a:rPr dirty="0" sz="1000" spc="-30">
                <a:solidFill>
                  <a:srgbClr val="010202"/>
                </a:solidFill>
                <a:latin typeface="Times New Roman"/>
                <a:cs typeface="Times New Roman"/>
              </a:rPr>
              <a:t>6</a:t>
            </a:r>
            <a:r>
              <a:rPr dirty="0" sz="1000" spc="-30" i="1">
                <a:solidFill>
                  <a:srgbClr val="010202"/>
                </a:solidFill>
                <a:latin typeface="Times New Roman"/>
                <a:cs typeface="Times New Roman"/>
              </a:rPr>
              <a:t>P, </a:t>
            </a:r>
            <a:r>
              <a:rPr dirty="0" sz="1000">
                <a:solidFill>
                  <a:srgbClr val="010202"/>
                </a:solidFill>
                <a:latin typeface="Times New Roman"/>
                <a:cs typeface="Times New Roman"/>
              </a:rPr>
              <a:t>then the more nearly equal are the two work terms,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in the limit that they are equal, no permanent change occurs in the external </a:t>
            </a:r>
            <a:r>
              <a:rPr dirty="0" sz="1000" spc="-10">
                <a:solidFill>
                  <a:srgbClr val="010202"/>
                </a:solidFill>
                <a:latin typeface="Times New Roman"/>
                <a:cs typeface="Times New Roman"/>
              </a:rPr>
              <a:t>agency, </a:t>
            </a:r>
            <a:r>
              <a:rPr dirty="0" sz="1000" spc="-5">
                <a:solidFill>
                  <a:srgbClr val="010202"/>
                </a:solidFill>
                <a:latin typeface="Times New Roman"/>
                <a:cs typeface="Times New Roman"/>
              </a:rPr>
              <a:t>and  hence the cyclic process has been conducted</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reversibly.</a:t>
            </a:r>
            <a:endParaRPr sz="1000">
              <a:latin typeface="Times New Roman"/>
              <a:cs typeface="Times New Roman"/>
            </a:endParaRPr>
          </a:p>
          <a:p>
            <a:pPr algn="just" marL="75565" marR="69215" indent="127000">
              <a:lnSpc>
                <a:spcPct val="100000"/>
              </a:lnSpc>
            </a:pPr>
            <a:r>
              <a:rPr dirty="0" sz="1000" spc="-5">
                <a:solidFill>
                  <a:srgbClr val="010202"/>
                </a:solidFill>
                <a:latin typeface="Times New Roman"/>
                <a:cs typeface="Times New Roman"/>
              </a:rPr>
              <a:t>It is thus seen that reversibility is approached when the evaporation or condensation  processes are carried out in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manner that the pressure exerted by the water vapor is  never more than infinitesimally </a:t>
            </a:r>
            <a:r>
              <a:rPr dirty="0" sz="1000" spc="-10">
                <a:solidFill>
                  <a:srgbClr val="010202"/>
                </a:solidFill>
                <a:latin typeface="Times New Roman"/>
                <a:cs typeface="Times New Roman"/>
              </a:rPr>
              <a:t>different </a:t>
            </a:r>
            <a:r>
              <a:rPr dirty="0" sz="1000" spc="-5">
                <a:solidFill>
                  <a:srgbClr val="010202"/>
                </a:solidFill>
                <a:latin typeface="Times New Roman"/>
                <a:cs typeface="Times New Roman"/>
              </a:rPr>
              <a:t>from its saturation value 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It  can also be seen that, a complete reversibility is approached, the process becomes  </a:t>
            </a:r>
            <a:r>
              <a:rPr dirty="0" sz="1000" spc="-5">
                <a:solidFill>
                  <a:srgbClr val="010202"/>
                </a:solidFill>
                <a:latin typeface="Times New Roman"/>
                <a:cs typeface="Times New Roman"/>
              </a:rPr>
              <a:t>infinitely</a:t>
            </a:r>
            <a:r>
              <a:rPr dirty="0" sz="1000" spc="-10">
                <a:solidFill>
                  <a:srgbClr val="010202"/>
                </a:solidFill>
                <a:latin typeface="Times New Roman"/>
                <a:cs typeface="Times New Roman"/>
              </a:rPr>
              <a:t> </a:t>
            </a:r>
            <a:r>
              <a:rPr dirty="0" sz="1000" spc="-20">
                <a:solidFill>
                  <a:srgbClr val="010202"/>
                </a:solidFill>
                <a:latin typeface="Times New Roman"/>
                <a:cs typeface="Times New Roman"/>
              </a:rPr>
              <a:t>slow.</a:t>
            </a:r>
            <a:endParaRPr sz="10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493" y="5056898"/>
            <a:ext cx="4598035"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where the negative sign corresponds to heat leaving the heat </a:t>
            </a:r>
            <a:r>
              <a:rPr dirty="0" sz="1000" spc="-5">
                <a:solidFill>
                  <a:srgbClr val="010202"/>
                </a:solidFill>
                <a:latin typeface="Times New Roman"/>
                <a:cs typeface="Times New Roman"/>
              </a:rPr>
              <a:t>reservoir, </a:t>
            </a:r>
            <a:r>
              <a:rPr dirty="0" sz="1000">
                <a:solidFill>
                  <a:srgbClr val="010202"/>
                </a:solidFill>
                <a:latin typeface="Times New Roman"/>
                <a:cs typeface="Times New Roman"/>
              </a:rPr>
              <a:t>and thus the  </a:t>
            </a:r>
            <a:r>
              <a:rPr dirty="0" sz="1000" spc="-5">
                <a:solidFill>
                  <a:srgbClr val="010202"/>
                </a:solidFill>
                <a:latin typeface="Times New Roman"/>
                <a:cs typeface="Times New Roman"/>
              </a:rPr>
              <a:t>entropy of the reservoir decreases. The change in the entropy of the water and water  vapor in the cylinder</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3" name="object 3"/>
          <p:cNvSpPr txBox="1"/>
          <p:nvPr/>
        </p:nvSpPr>
        <p:spPr>
          <a:xfrm>
            <a:off x="422414" y="6135090"/>
            <a:ext cx="4597400"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where the positive sign corresponds to heat entering the </a:t>
            </a:r>
            <a:r>
              <a:rPr dirty="0" sz="1000" spc="-10">
                <a:solidFill>
                  <a:srgbClr val="010202"/>
                </a:solidFill>
                <a:latin typeface="Times New Roman"/>
                <a:cs typeface="Times New Roman"/>
              </a:rPr>
              <a:t>cylinder, </a:t>
            </a:r>
            <a:r>
              <a:rPr dirty="0" sz="1000" spc="-5">
                <a:solidFill>
                  <a:srgbClr val="010202"/>
                </a:solidFill>
                <a:latin typeface="Times New Roman"/>
                <a:cs typeface="Times New Roman"/>
              </a:rPr>
              <a:t>and thus the entropy of  he contents of the cylinder increases. The change in the entropy of the combined </a:t>
            </a:r>
            <a:r>
              <a:rPr dirty="0" sz="1000" spc="-10">
                <a:solidFill>
                  <a:srgbClr val="010202"/>
                </a:solidFill>
                <a:latin typeface="Times New Roman"/>
                <a:cs typeface="Times New Roman"/>
              </a:rPr>
              <a:t>water-  vapor-heat </a:t>
            </a:r>
            <a:r>
              <a:rPr dirty="0" sz="1000" spc="-5">
                <a:solidFill>
                  <a:srgbClr val="010202"/>
                </a:solidFill>
                <a:latin typeface="Times New Roman"/>
                <a:cs typeface="Times New Roman"/>
              </a:rPr>
              <a:t>reservoir system is thus</a:t>
            </a:r>
            <a:endParaRPr sz="1000">
              <a:latin typeface="Times New Roman"/>
              <a:cs typeface="Times New Roman"/>
            </a:endParaRPr>
          </a:p>
        </p:txBody>
      </p:sp>
      <p:sp>
        <p:nvSpPr>
          <p:cNvPr id="4" name="object 4"/>
          <p:cNvSpPr txBox="1"/>
          <p:nvPr/>
        </p:nvSpPr>
        <p:spPr>
          <a:xfrm>
            <a:off x="408057" y="7071499"/>
            <a:ext cx="4650105" cy="682625"/>
          </a:xfrm>
          <a:prstGeom prst="rect">
            <a:avLst/>
          </a:prstGeom>
        </p:spPr>
        <p:txBody>
          <a:bodyPr wrap="square" lIns="0" tIns="12700" rIns="0" bIns="0" rtlCol="0" vert="horz">
            <a:spAutoFit/>
          </a:bodyPr>
          <a:lstStyle/>
          <a:p>
            <a:pPr marL="38100" marR="30480">
              <a:lnSpc>
                <a:spcPct val="100000"/>
              </a:lnSpc>
              <a:spcBef>
                <a:spcPts val="100"/>
              </a:spcBef>
            </a:pPr>
            <a:r>
              <a:rPr dirty="0" sz="1000">
                <a:solidFill>
                  <a:srgbClr val="010202"/>
                </a:solidFill>
                <a:latin typeface="Times New Roman"/>
                <a:cs typeface="Times New Roman"/>
              </a:rPr>
              <a:t>This zero change in entropy is due to the fact that the process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carried out </a:t>
            </a:r>
            <a:r>
              <a:rPr dirty="0" sz="1000" spc="-10">
                <a:solidFill>
                  <a:srgbClr val="010202"/>
                </a:solidFill>
                <a:latin typeface="Times New Roman"/>
                <a:cs typeface="Times New Roman"/>
              </a:rPr>
              <a:t>reversibly,  </a:t>
            </a:r>
            <a:r>
              <a:rPr dirty="0" sz="1000" spc="-5">
                <a:solidFill>
                  <a:srgbClr val="010202"/>
                </a:solidFill>
                <a:latin typeface="Times New Roman"/>
                <a:cs typeface="Times New Roman"/>
              </a:rPr>
              <a:t>i.e., no degradation occurred during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165100">
              <a:lnSpc>
                <a:spcPct val="100000"/>
              </a:lnSpc>
            </a:pPr>
            <a:r>
              <a:rPr dirty="0" sz="1000">
                <a:solidFill>
                  <a:srgbClr val="010202"/>
                </a:solidFill>
                <a:latin typeface="Times New Roman"/>
                <a:cs typeface="Times New Roman"/>
              </a:rPr>
              <a:t>If the evaporation is carried out irreversibly then heat </a:t>
            </a:r>
            <a:r>
              <a:rPr dirty="0" sz="1000" i="1">
                <a:solidFill>
                  <a:srgbClr val="010202"/>
                </a:solidFill>
                <a:latin typeface="Times New Roman"/>
                <a:cs typeface="Times New Roman"/>
              </a:rPr>
              <a:t>q </a:t>
            </a:r>
            <a:r>
              <a:rPr dirty="0" sz="1000">
                <a:solidFill>
                  <a:srgbClr val="010202"/>
                </a:solidFill>
                <a:latin typeface="Times New Roman"/>
                <a:cs typeface="Times New Roman"/>
              </a:rPr>
              <a:t>(</a:t>
            </a:r>
            <a:r>
              <a:rPr dirty="0" sz="1000" i="1">
                <a:solidFill>
                  <a:srgbClr val="010202"/>
                </a:solidFill>
                <a:latin typeface="Times New Roman"/>
                <a:cs typeface="Times New Roman"/>
              </a:rPr>
              <a:t>q&lt;q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 </a:t>
            </a:r>
            <a:r>
              <a:rPr dirty="0" sz="1000" spc="-5">
                <a:solidFill>
                  <a:srgbClr val="010202"/>
                </a:solidFill>
                <a:latin typeface="Times New Roman"/>
                <a:cs typeface="Times New Roman"/>
              </a:rPr>
              <a:t>is transferred from</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reservoir to the </a:t>
            </a:r>
            <a:r>
              <a:rPr dirty="0" sz="1000" spc="-15">
                <a:solidFill>
                  <a:srgbClr val="010202"/>
                </a:solidFill>
                <a:latin typeface="Times New Roman"/>
                <a:cs typeface="Times New Roman"/>
              </a:rPr>
              <a:t>cylinder. </a:t>
            </a:r>
            <a:r>
              <a:rPr dirty="0" sz="1000" spc="-5">
                <a:solidFill>
                  <a:srgbClr val="010202"/>
                </a:solidFill>
                <a:latin typeface="Times New Roman"/>
                <a:cs typeface="Times New Roman"/>
              </a:rPr>
              <a:t>The change in the entropy of the heat reservoir 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5" name="object 5"/>
          <p:cNvSpPr txBox="1"/>
          <p:nvPr/>
        </p:nvSpPr>
        <p:spPr>
          <a:xfrm>
            <a:off x="395224" y="403099"/>
            <a:ext cx="4674870" cy="3792220"/>
          </a:xfrm>
          <a:prstGeom prst="rect">
            <a:avLst/>
          </a:prstGeom>
        </p:spPr>
        <p:txBody>
          <a:bodyPr wrap="square" lIns="0" tIns="12700" rIns="0" bIns="0" rtlCol="0" vert="horz">
            <a:spAutoFit/>
          </a:bodyPr>
          <a:lstStyle/>
          <a:p>
            <a:pPr marL="61594">
              <a:lnSpc>
                <a:spcPct val="100000"/>
              </a:lnSpc>
              <a:spcBef>
                <a:spcPts val="100"/>
              </a:spcBef>
            </a:pPr>
            <a:r>
              <a:rPr dirty="0" sz="1000">
                <a:solidFill>
                  <a:srgbClr val="231F20"/>
                </a:solidFill>
                <a:latin typeface="Times New Roman"/>
                <a:cs typeface="Times New Roman"/>
              </a:rPr>
              <a:t>48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20"/>
              </a:spcBef>
            </a:pPr>
            <a:endParaRPr sz="900">
              <a:latin typeface="Times New Roman"/>
              <a:cs typeface="Times New Roman"/>
            </a:endParaRPr>
          </a:p>
          <a:p>
            <a:pPr marL="1031240">
              <a:lnSpc>
                <a:spcPct val="100000"/>
              </a:lnSpc>
            </a:pPr>
            <a:r>
              <a:rPr dirty="0" sz="1000" b="1">
                <a:solidFill>
                  <a:srgbClr val="010202"/>
                </a:solidFill>
                <a:latin typeface="Times New Roman"/>
                <a:cs typeface="Times New Roman"/>
              </a:rPr>
              <a:t>3.6 ENTROPY </a:t>
            </a:r>
            <a:r>
              <a:rPr dirty="0" sz="1000" spc="-5" b="1">
                <a:solidFill>
                  <a:srgbClr val="010202"/>
                </a:solidFill>
                <a:latin typeface="Times New Roman"/>
                <a:cs typeface="Times New Roman"/>
              </a:rPr>
              <a:t>AND REVERSIBLE</a:t>
            </a:r>
            <a:r>
              <a:rPr dirty="0" sz="1000" spc="-40" b="1">
                <a:solidFill>
                  <a:srgbClr val="010202"/>
                </a:solidFill>
                <a:latin typeface="Times New Roman"/>
                <a:cs typeface="Times New Roman"/>
              </a:rPr>
              <a:t> </a:t>
            </a:r>
            <a:r>
              <a:rPr dirty="0" sz="1000" spc="-20" b="1">
                <a:solidFill>
                  <a:srgbClr val="010202"/>
                </a:solidFill>
                <a:latin typeface="Times New Roman"/>
                <a:cs typeface="Times New Roman"/>
              </a:rPr>
              <a:t>HEAT</a:t>
            </a:r>
            <a:endParaRPr sz="1000">
              <a:latin typeface="Times New Roman"/>
              <a:cs typeface="Times New Roman"/>
            </a:endParaRPr>
          </a:p>
          <a:p>
            <a:pPr>
              <a:lnSpc>
                <a:spcPct val="100000"/>
              </a:lnSpc>
            </a:pPr>
            <a:endParaRPr sz="1100">
              <a:latin typeface="Times New Roman"/>
              <a:cs typeface="Times New Roman"/>
            </a:endParaRPr>
          </a:p>
          <a:p>
            <a:pPr algn="just" marL="50800" marR="43180">
              <a:lnSpc>
                <a:spcPct val="100000"/>
              </a:lnSpc>
              <a:spcBef>
                <a:spcPts val="735"/>
              </a:spcBef>
            </a:pPr>
            <a:r>
              <a:rPr dirty="0" sz="1000">
                <a:solidFill>
                  <a:srgbClr val="010202"/>
                </a:solidFill>
                <a:latin typeface="Times New Roman"/>
                <a:cs typeface="Times New Roman"/>
              </a:rPr>
              <a:t>Consider only the evaporation process. The work done by the system during the  </a:t>
            </a:r>
            <a:r>
              <a:rPr dirty="0" sz="1000" spc="-5">
                <a:solidFill>
                  <a:srgbClr val="010202"/>
                </a:solidFill>
                <a:latin typeface="Times New Roman"/>
                <a:cs typeface="Times New Roman"/>
              </a:rPr>
              <a:t>evaporation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55">
                <a:solidFill>
                  <a:srgbClr val="010202"/>
                </a:solidFill>
                <a:latin typeface="Times New Roman"/>
                <a:cs typeface="Times New Roman"/>
              </a:rPr>
              <a:t> </a:t>
            </a:r>
            <a:r>
              <a:rPr dirty="0" sz="1000">
                <a:solidFill>
                  <a:srgbClr val="010202"/>
                </a:solidFill>
                <a:latin typeface="Times New Roman"/>
                <a:cs typeface="Times New Roman"/>
              </a:rPr>
              <a:t>1</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seen</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have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its</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maximum</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155">
                <a:solidFill>
                  <a:srgbClr val="010202"/>
                </a:solidFill>
                <a:latin typeface="Times New Roman"/>
                <a:cs typeface="Times New Roman"/>
              </a:rPr>
              <a:t> </a:t>
            </a:r>
            <a:r>
              <a:rPr dirty="0" sz="1000" spc="-10" i="1">
                <a:solidFill>
                  <a:srgbClr val="010202"/>
                </a:solidFill>
                <a:latin typeface="Times New Roman"/>
                <a:cs typeface="Times New Roman"/>
              </a:rPr>
              <a:t>w</a:t>
            </a:r>
            <a:r>
              <a:rPr dirty="0" baseline="-33333" sz="1125" spc="-15">
                <a:solidFill>
                  <a:srgbClr val="010202"/>
                </a:solidFill>
                <a:latin typeface="Times New Roman"/>
                <a:cs typeface="Times New Roman"/>
              </a:rPr>
              <a:t>max</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P</a:t>
            </a:r>
            <a:r>
              <a:rPr dirty="0" baseline="-33333" sz="1125" spc="-15">
                <a:solidFill>
                  <a:srgbClr val="010202"/>
                </a:solidFill>
                <a:latin typeface="Times New Roman"/>
                <a:cs typeface="Times New Roman"/>
              </a:rPr>
              <a:t>ext</a:t>
            </a:r>
            <a:r>
              <a:rPr dirty="0" sz="1000" spc="-10" i="1">
                <a:solidFill>
                  <a:srgbClr val="010202"/>
                </a:solidFill>
                <a:latin typeface="Times New Roman"/>
                <a:cs typeface="Times New Roman"/>
              </a:rPr>
              <a:t>V,</a:t>
            </a:r>
            <a:r>
              <a:rPr dirty="0" sz="1000" spc="155"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15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50800">
              <a:lnSpc>
                <a:spcPct val="100000"/>
              </a:lnSpc>
              <a:spcBef>
                <a:spcPts val="370"/>
              </a:spcBef>
            </a:pPr>
            <a:r>
              <a:rPr dirty="0" sz="1000" spc="-5">
                <a:solidFill>
                  <a:srgbClr val="010202"/>
                </a:solidFill>
                <a:latin typeface="Times New Roman"/>
                <a:cs typeface="Times New Roman"/>
              </a:rPr>
              <a:t>conducted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Any   irreversible   evaporation   process   performs   less  </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work,</a:t>
            </a:r>
            <a:endParaRPr sz="1000">
              <a:latin typeface="Times New Roman"/>
              <a:cs typeface="Times New Roman"/>
            </a:endParaRPr>
          </a:p>
          <a:p>
            <a:pPr algn="just" marL="50800">
              <a:lnSpc>
                <a:spcPct val="100000"/>
              </a:lnSpc>
            </a:pPr>
            <a:r>
              <a:rPr dirty="0" sz="1000" spc="-15" i="1">
                <a:solidFill>
                  <a:srgbClr val="010202"/>
                </a:solidFill>
                <a:latin typeface="Times New Roman"/>
                <a:cs typeface="Times New Roman"/>
              </a:rPr>
              <a:t>w</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P</a:t>
            </a:r>
            <a:r>
              <a:rPr dirty="0" baseline="-33333" sz="1125" spc="-22">
                <a:solidFill>
                  <a:srgbClr val="010202"/>
                </a:solidFill>
                <a:latin typeface="Times New Roman"/>
                <a:cs typeface="Times New Roman"/>
              </a:rPr>
              <a:t>ext</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P</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V.</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change</a:t>
            </a:r>
            <a:r>
              <a:rPr dirty="0" sz="1000" spc="30">
                <a:solidFill>
                  <a:srgbClr val="010202"/>
                </a:solidFill>
                <a:latin typeface="Times New Roman"/>
                <a:cs typeface="Times New Roman"/>
              </a:rPr>
              <a:t> </a:t>
            </a:r>
            <a:r>
              <a:rPr dirty="0" sz="1000">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U</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caused</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evaporation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50800" marR="43180">
              <a:lnSpc>
                <a:spcPct val="100000"/>
              </a:lnSpc>
              <a:spcBef>
                <a:spcPts val="375"/>
              </a:spcBef>
            </a:pPr>
            <a:r>
              <a:rPr dirty="0" sz="1000">
                <a:solidFill>
                  <a:srgbClr val="010202"/>
                </a:solidFill>
                <a:latin typeface="Times New Roman"/>
                <a:cs typeface="Times New Roman"/>
              </a:rPr>
              <a:t>1 mole of water is independent of whether the process is conducted reversibly or not, and  </a:t>
            </a:r>
            <a:r>
              <a:rPr dirty="0" sz="1000" spc="-5">
                <a:solidFill>
                  <a:srgbClr val="010202"/>
                </a:solidFill>
                <a:latin typeface="Times New Roman"/>
                <a:cs typeface="Times New Roman"/>
              </a:rPr>
              <a:t>thus,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First</a:t>
            </a:r>
            <a:r>
              <a:rPr dirty="0" sz="1000" spc="80">
                <a:solidFill>
                  <a:srgbClr val="010202"/>
                </a:solidFill>
                <a:latin typeface="Times New Roman"/>
                <a:cs typeface="Times New Roman"/>
              </a:rPr>
              <a:t> </a:t>
            </a:r>
            <a:r>
              <a:rPr dirty="0" sz="1000" spc="-20">
                <a:solidFill>
                  <a:srgbClr val="010202"/>
                </a:solidFill>
                <a:latin typeface="Times New Roman"/>
                <a:cs typeface="Times New Roman"/>
              </a:rPr>
              <a:t>Law,</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Eq.</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(2.1),</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seen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maximum</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amount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a:t>
            </a:r>
            <a:r>
              <a:rPr dirty="0" sz="1000" spc="9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50800" marR="43180">
              <a:lnSpc>
                <a:spcPct val="100000"/>
              </a:lnSpc>
              <a:spcBef>
                <a:spcPts val="370"/>
              </a:spcBef>
            </a:pPr>
            <a:r>
              <a:rPr dirty="0" sz="1000" spc="-5">
                <a:solidFill>
                  <a:srgbClr val="010202"/>
                </a:solidFill>
                <a:latin typeface="Times New Roman"/>
                <a:cs typeface="Times New Roman"/>
              </a:rPr>
              <a:t>transferred from the heat reservoir to the cylinder when the process is carried out  </a:t>
            </a:r>
            <a:r>
              <a:rPr dirty="0" sz="1000" spc="-10">
                <a:solidFill>
                  <a:srgbClr val="010202"/>
                </a:solidFill>
                <a:latin typeface="Times New Roman"/>
                <a:cs typeface="Times New Roman"/>
              </a:rPr>
              <a:t>reversibly, </a:t>
            </a:r>
            <a:r>
              <a:rPr dirty="0" sz="1000">
                <a:solidFill>
                  <a:srgbClr val="010202"/>
                </a:solidFill>
                <a:latin typeface="Times New Roman"/>
                <a:cs typeface="Times New Roman"/>
              </a:rPr>
              <a:t>where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=O</a:t>
            </a:r>
            <a:r>
              <a:rPr dirty="0" sz="1000" i="1">
                <a:solidFill>
                  <a:srgbClr val="010202"/>
                </a:solidFill>
                <a:latin typeface="Times New Roman"/>
                <a:cs typeface="Times New Roman"/>
              </a:rPr>
              <a:t>U</a:t>
            </a:r>
            <a:r>
              <a:rPr dirty="0" sz="1000">
                <a:solidFill>
                  <a:srgbClr val="010202"/>
                </a:solidFill>
                <a:latin typeface="Times New Roman"/>
                <a:cs typeface="Times New Roman"/>
              </a:rPr>
              <a:t>+</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max</a:t>
            </a:r>
            <a:r>
              <a:rPr dirty="0" sz="1000">
                <a:solidFill>
                  <a:srgbClr val="010202"/>
                </a:solidFill>
                <a:latin typeface="Times New Roman"/>
                <a:cs typeface="Times New Roman"/>
              </a:rPr>
              <a:t>. If the process is carried out </a:t>
            </a:r>
            <a:r>
              <a:rPr dirty="0" sz="1000" spc="-5">
                <a:solidFill>
                  <a:srgbClr val="010202"/>
                </a:solidFill>
                <a:latin typeface="Times New Roman"/>
                <a:cs typeface="Times New Roman"/>
              </a:rPr>
              <a:t>irreversibly, </a:t>
            </a:r>
            <a:r>
              <a:rPr dirty="0" sz="1000">
                <a:solidFill>
                  <a:srgbClr val="010202"/>
                </a:solidFill>
                <a:latin typeface="Times New Roman"/>
                <a:cs typeface="Times New Roman"/>
              </a:rPr>
              <a:t>then less heat</a:t>
            </a:r>
            <a:r>
              <a:rPr dirty="0" sz="1000" spc="5">
                <a:solidFill>
                  <a:srgbClr val="010202"/>
                </a:solidFill>
                <a:latin typeface="Times New Roman"/>
                <a:cs typeface="Times New Roman"/>
              </a:rPr>
              <a:t> </a:t>
            </a:r>
            <a:r>
              <a:rPr dirty="0" sz="1000" i="1">
                <a:solidFill>
                  <a:srgbClr val="010202"/>
                </a:solidFill>
                <a:latin typeface="Times New Roman"/>
                <a:cs typeface="Times New Roman"/>
              </a:rPr>
              <a:t>q</a:t>
            </a:r>
            <a:endParaRPr sz="1000">
              <a:latin typeface="Times New Roman"/>
              <a:cs typeface="Times New Roman"/>
            </a:endParaRPr>
          </a:p>
          <a:p>
            <a:pPr algn="just" marL="50800" marR="43815">
              <a:lnSpc>
                <a:spcPct val="100000"/>
              </a:lnSpc>
              <a:spcBef>
                <a:spcPts val="370"/>
              </a:spcBef>
            </a:pPr>
            <a:r>
              <a:rPr dirty="0" sz="1000">
                <a:solidFill>
                  <a:srgbClr val="010202"/>
                </a:solidFill>
                <a:latin typeface="Times New Roman"/>
                <a:cs typeface="Times New Roman"/>
              </a:rPr>
              <a:t>is </a:t>
            </a:r>
            <a:r>
              <a:rPr dirty="0" sz="1000" spc="-5">
                <a:solidFill>
                  <a:srgbClr val="010202"/>
                </a:solidFill>
                <a:latin typeface="Times New Roman"/>
                <a:cs typeface="Times New Roman"/>
              </a:rPr>
              <a:t>transferred from the reservoir to the </a:t>
            </a:r>
            <a:r>
              <a:rPr dirty="0" sz="1000" spc="-10">
                <a:solidFill>
                  <a:srgbClr val="010202"/>
                </a:solidFill>
                <a:latin typeface="Times New Roman"/>
                <a:cs typeface="Times New Roman"/>
              </a:rPr>
              <a:t>cylinder, </a:t>
            </a:r>
            <a:r>
              <a:rPr dirty="0" sz="1000" spc="-5">
                <a:solidFill>
                  <a:srgbClr val="010202"/>
                </a:solidFill>
                <a:latin typeface="Times New Roman"/>
                <a:cs typeface="Times New Roman"/>
              </a:rPr>
              <a:t>where </a:t>
            </a:r>
            <a:r>
              <a:rPr dirty="0" sz="1000" spc="-5" i="1">
                <a:solidFill>
                  <a:srgbClr val="010202"/>
                </a:solidFill>
                <a:latin typeface="Times New Roman"/>
                <a:cs typeface="Times New Roman"/>
              </a:rPr>
              <a:t>q</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U+w</a:t>
            </a:r>
            <a:r>
              <a:rPr dirty="0" sz="1000" spc="-5">
                <a:solidFill>
                  <a:srgbClr val="010202"/>
                </a:solidFill>
                <a:latin typeface="Times New Roman"/>
                <a:cs typeface="Times New Roman"/>
              </a:rPr>
              <a:t>. The </a:t>
            </a:r>
            <a:r>
              <a:rPr dirty="0" sz="1000" spc="-10">
                <a:solidFill>
                  <a:srgbClr val="010202"/>
                </a:solidFill>
                <a:latin typeface="Times New Roman"/>
                <a:cs typeface="Times New Roman"/>
              </a:rPr>
              <a:t>difference </a:t>
            </a:r>
            <a:r>
              <a:rPr dirty="0" sz="1000" spc="-5">
                <a:solidFill>
                  <a:srgbClr val="010202"/>
                </a:solidFill>
                <a:latin typeface="Times New Roman"/>
                <a:cs typeface="Times New Roman"/>
              </a:rPr>
              <a:t>between  the work done during the reversible process and that done during the irreversible process,  </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w</a:t>
            </a:r>
            <a:r>
              <a:rPr dirty="0" baseline="-33333" sz="1125" spc="15">
                <a:solidFill>
                  <a:srgbClr val="010202"/>
                </a:solidFill>
                <a:latin typeface="Times New Roman"/>
                <a:cs typeface="Times New Roman"/>
              </a:rPr>
              <a:t>max</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w</a:t>
            </a:r>
            <a:r>
              <a:rPr dirty="0" sz="1000" spc="10">
                <a:solidFill>
                  <a:srgbClr val="010202"/>
                </a:solidFill>
                <a:latin typeface="Times New Roman"/>
                <a:cs typeface="Times New Roman"/>
              </a:rPr>
              <a:t>),</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mechanical</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energy</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has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been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degraded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thermal</a:t>
            </a:r>
            <a:r>
              <a:rPr dirty="0" sz="1000" spc="35">
                <a:solidFill>
                  <a:srgbClr val="010202"/>
                </a:solidFill>
                <a:latin typeface="Times New Roman"/>
                <a:cs typeface="Times New Roman"/>
              </a:rPr>
              <a:t> </a:t>
            </a:r>
            <a:r>
              <a:rPr dirty="0" sz="1000" spc="-10">
                <a:solidFill>
                  <a:srgbClr val="010202"/>
                </a:solidFill>
                <a:latin typeface="Times New Roman"/>
                <a:cs typeface="Times New Roman"/>
              </a:rPr>
              <a:t>energy</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endParaRPr sz="1000">
              <a:latin typeface="Times New Roman"/>
              <a:cs typeface="Times New Roman"/>
            </a:endParaRPr>
          </a:p>
          <a:p>
            <a:pPr algn="just" marL="50800" marR="44450">
              <a:lnSpc>
                <a:spcPct val="100000"/>
              </a:lnSpc>
              <a:spcBef>
                <a:spcPts val="370"/>
              </a:spcBef>
            </a:pPr>
            <a:r>
              <a:rPr dirty="0" sz="1000" spc="-5">
                <a:solidFill>
                  <a:srgbClr val="010202"/>
                </a:solidFill>
                <a:latin typeface="Times New Roman"/>
                <a:cs typeface="Times New Roman"/>
              </a:rPr>
              <a:t>the cylinder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irreversible nature of the process. This heat produced by  </a:t>
            </a:r>
            <a:r>
              <a:rPr dirty="0" sz="1000">
                <a:solidFill>
                  <a:srgbClr val="010202"/>
                </a:solidFill>
                <a:latin typeface="Times New Roman"/>
                <a:cs typeface="Times New Roman"/>
              </a:rPr>
              <a:t>degradation,</a:t>
            </a:r>
            <a:r>
              <a:rPr dirty="0" sz="1000" spc="7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75">
                <a:solidFill>
                  <a:srgbClr val="010202"/>
                </a:solidFill>
                <a:latin typeface="Times New Roman"/>
                <a:cs typeface="Times New Roman"/>
              </a:rPr>
              <a:t> </a:t>
            </a:r>
            <a:r>
              <a:rPr dirty="0" sz="1000">
                <a:solidFill>
                  <a:srgbClr val="010202"/>
                </a:solidFill>
                <a:latin typeface="Times New Roman"/>
                <a:cs typeface="Times New Roman"/>
              </a:rPr>
              <a:t>is</a:t>
            </a:r>
            <a:r>
              <a:rPr dirty="0" sz="1000" spc="80">
                <a:solidFill>
                  <a:srgbClr val="010202"/>
                </a:solidFill>
                <a:latin typeface="Times New Roman"/>
                <a:cs typeface="Times New Roman"/>
              </a:rPr>
              <a:t> </a:t>
            </a:r>
            <a:r>
              <a:rPr dirty="0" sz="1000">
                <a:solidFill>
                  <a:srgbClr val="010202"/>
                </a:solidFill>
                <a:latin typeface="Times New Roman"/>
                <a:cs typeface="Times New Roman"/>
              </a:rPr>
              <a:t>given</a:t>
            </a:r>
            <a:r>
              <a:rPr dirty="0" sz="1000" spc="75">
                <a:solidFill>
                  <a:srgbClr val="010202"/>
                </a:solidFill>
                <a:latin typeface="Times New Roman"/>
                <a:cs typeface="Times New Roman"/>
              </a:rPr>
              <a:t> </a:t>
            </a:r>
            <a:r>
              <a:rPr dirty="0" sz="1000">
                <a:solidFill>
                  <a:srgbClr val="010202"/>
                </a:solidFill>
                <a:latin typeface="Times New Roman"/>
                <a:cs typeface="Times New Roman"/>
              </a:rPr>
              <a:t>as</a:t>
            </a:r>
            <a:r>
              <a:rPr dirty="0" sz="1000" spc="80">
                <a:solidFill>
                  <a:srgbClr val="010202"/>
                </a:solidFill>
                <a:latin typeface="Times New Roman"/>
                <a:cs typeface="Times New Roman"/>
              </a:rPr>
              <a:t> </a:t>
            </a:r>
            <a:r>
              <a:rPr dirty="0" sz="1000">
                <a:solidFill>
                  <a:srgbClr val="010202"/>
                </a:solidFill>
                <a:latin typeface="Times New Roman"/>
                <a:cs typeface="Times New Roman"/>
              </a:rPr>
              <a:t>(</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a:t>
            </a:r>
            <a:r>
              <a:rPr dirty="0" sz="1000" i="1">
                <a:solidFill>
                  <a:srgbClr val="010202"/>
                </a:solidFill>
                <a:latin typeface="Times New Roman"/>
                <a:cs typeface="Times New Roman"/>
              </a:rPr>
              <a:t>q</a:t>
            </a:r>
            <a:r>
              <a:rPr dirty="0" sz="1000">
                <a:solidFill>
                  <a:srgbClr val="010202"/>
                </a:solidFill>
                <a:latin typeface="Times New Roman"/>
                <a:cs typeface="Times New Roman"/>
              </a:rPr>
              <a:t>)=(</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max</a:t>
            </a:r>
            <a:r>
              <a:rPr dirty="0" sz="1000">
                <a:solidFill>
                  <a:srgbClr val="010202"/>
                </a:solidFill>
                <a:latin typeface="Times New Roman"/>
                <a:cs typeface="Times New Roman"/>
              </a:rPr>
              <a:t>–</a:t>
            </a:r>
            <a:r>
              <a:rPr dirty="0" sz="1000" i="1">
                <a:solidFill>
                  <a:srgbClr val="010202"/>
                </a:solidFill>
                <a:latin typeface="Times New Roman"/>
                <a:cs typeface="Times New Roman"/>
              </a:rPr>
              <a:t>w</a:t>
            </a:r>
            <a:r>
              <a:rPr dirty="0" sz="1000">
                <a:solidFill>
                  <a:srgbClr val="010202"/>
                </a:solidFill>
                <a:latin typeface="Times New Roman"/>
                <a:cs typeface="Times New Roman"/>
              </a:rPr>
              <a: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accounts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fact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less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algn="just" marL="50800" marR="43180">
              <a:lnSpc>
                <a:spcPct val="100000"/>
              </a:lnSpc>
              <a:spcBef>
                <a:spcPts val="375"/>
              </a:spcBef>
            </a:pPr>
            <a:r>
              <a:rPr dirty="0" sz="1000" spc="-5">
                <a:solidFill>
                  <a:srgbClr val="010202"/>
                </a:solidFill>
                <a:latin typeface="Times New Roman"/>
                <a:cs typeface="Times New Roman"/>
              </a:rPr>
              <a:t>transferred to the cylinder from the reservoir during the irreversible process than is  transferred during the reversible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177800">
              <a:lnSpc>
                <a:spcPct val="100000"/>
              </a:lnSpc>
            </a:pPr>
            <a:r>
              <a:rPr dirty="0" sz="1000" spc="-5">
                <a:solidFill>
                  <a:srgbClr val="010202"/>
                </a:solidFill>
                <a:latin typeface="Times New Roman"/>
                <a:cs typeface="Times New Roman"/>
              </a:rPr>
              <a:t>Thus,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evaporation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conducted</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reversibly,</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baseline="-33333" sz="1125" spc="172">
                <a:solidFill>
                  <a:srgbClr val="010202"/>
                </a:solidFill>
                <a:latin typeface="Times New Roman"/>
                <a:cs typeface="Times New Roman"/>
              </a:rPr>
              <a:t> </a:t>
            </a:r>
            <a:r>
              <a:rPr dirty="0" sz="1000">
                <a:solidFill>
                  <a:srgbClr val="010202"/>
                </a:solidFill>
                <a:latin typeface="Times New Roman"/>
                <a:cs typeface="Times New Roman"/>
              </a:rPr>
              <a:t>leaves</a:t>
            </a:r>
            <a:r>
              <a:rPr dirty="0" sz="1000" spc="6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heat</a:t>
            </a:r>
            <a:endParaRPr sz="1000">
              <a:latin typeface="Times New Roman"/>
              <a:cs typeface="Times New Roman"/>
            </a:endParaRPr>
          </a:p>
          <a:p>
            <a:pPr algn="just" marL="50800" marR="43180">
              <a:lnSpc>
                <a:spcPct val="100000"/>
              </a:lnSpc>
              <a:spcBef>
                <a:spcPts val="370"/>
              </a:spcBef>
            </a:pPr>
            <a:r>
              <a:rPr dirty="0" sz="1000" spc="-5">
                <a:solidFill>
                  <a:srgbClr val="010202"/>
                </a:solidFill>
                <a:latin typeface="Times New Roman"/>
                <a:cs typeface="Times New Roman"/>
              </a:rPr>
              <a:t>reservoir and enters the cylinder at the temperature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a:solidFill>
                  <a:srgbClr val="010202"/>
                </a:solidFill>
                <a:latin typeface="Times New Roman"/>
                <a:cs typeface="Times New Roman"/>
              </a:rPr>
              <a:t>The change in the entropy of the  </a:t>
            </a:r>
            <a:r>
              <a:rPr dirty="0" sz="1000" spc="-5">
                <a:solidFill>
                  <a:srgbClr val="010202"/>
                </a:solidFill>
                <a:latin typeface="Times New Roman"/>
                <a:cs typeface="Times New Roman"/>
              </a:rPr>
              <a:t>heat reservoir is given by Eq. (3.1)</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6" name="object 6"/>
          <p:cNvSpPr/>
          <p:nvPr/>
        </p:nvSpPr>
        <p:spPr>
          <a:xfrm>
            <a:off x="1525244" y="6775932"/>
            <a:ext cx="2305050" cy="152400"/>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1950834" y="5639460"/>
            <a:ext cx="1409700" cy="361950"/>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1866633" y="4495812"/>
            <a:ext cx="1600200" cy="352425"/>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119" y="403097"/>
            <a:ext cx="215392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Second Law of Thermodynamics</a:t>
            </a:r>
            <a:r>
              <a:rPr dirty="0" sz="1000" spc="135" i="1">
                <a:solidFill>
                  <a:srgbClr val="231F20"/>
                </a:solidFill>
                <a:latin typeface="Times New Roman"/>
                <a:cs typeface="Times New Roman"/>
              </a:rPr>
              <a:t> </a:t>
            </a:r>
            <a:r>
              <a:rPr dirty="0" sz="1000">
                <a:solidFill>
                  <a:srgbClr val="231F20"/>
                </a:solidFill>
                <a:latin typeface="Times New Roman"/>
                <a:cs typeface="Times New Roman"/>
              </a:rPr>
              <a:t>49</a:t>
            </a:r>
            <a:endParaRPr sz="1000">
              <a:latin typeface="Times New Roman"/>
              <a:cs typeface="Times New Roman"/>
            </a:endParaRPr>
          </a:p>
        </p:txBody>
      </p:sp>
      <p:sp>
        <p:nvSpPr>
          <p:cNvPr id="3" name="object 3"/>
          <p:cNvSpPr/>
          <p:nvPr/>
        </p:nvSpPr>
        <p:spPr>
          <a:xfrm>
            <a:off x="1789112" y="713105"/>
            <a:ext cx="1476375" cy="3619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093" y="1277619"/>
            <a:ext cx="4650105" cy="682625"/>
          </a:xfrm>
          <a:prstGeom prst="rect">
            <a:avLst/>
          </a:prstGeom>
        </p:spPr>
        <p:txBody>
          <a:bodyPr wrap="square" lIns="0" tIns="12700" rIns="0" bIns="0" rtlCol="0" vert="horz">
            <a:spAutoFit/>
          </a:bodyPr>
          <a:lstStyle/>
          <a:p>
            <a:pPr algn="just" marL="38100" marR="30480">
              <a:lnSpc>
                <a:spcPct val="100000"/>
              </a:lnSpc>
              <a:spcBef>
                <a:spcPts val="100"/>
              </a:spcBef>
            </a:pPr>
            <a:r>
              <a:rPr dirty="0" sz="1000" spc="-10">
                <a:solidFill>
                  <a:srgbClr val="010202"/>
                </a:solidFill>
                <a:latin typeface="Times New Roman"/>
                <a:cs typeface="Times New Roman"/>
              </a:rPr>
              <a:t>However, </a:t>
            </a:r>
            <a:r>
              <a:rPr dirty="0" sz="1000">
                <a:solidFill>
                  <a:srgbClr val="010202"/>
                </a:solidFill>
                <a:latin typeface="Times New Roman"/>
                <a:cs typeface="Times New Roman"/>
              </a:rPr>
              <a:t>the total heat appearing in the cylinder equals the heat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transferred from the  </a:t>
            </a:r>
            <a:r>
              <a:rPr dirty="0" sz="1000">
                <a:solidFill>
                  <a:srgbClr val="010202"/>
                </a:solidFill>
                <a:latin typeface="Times New Roman"/>
                <a:cs typeface="Times New Roman"/>
              </a:rPr>
              <a:t>heat reservoir plus the heat which is produced by degradation of work due to the  irreversible nature of the process. Thus degraded work, (</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max</a:t>
            </a:r>
            <a:r>
              <a:rPr dirty="0" sz="1000">
                <a:solidFill>
                  <a:srgbClr val="010202"/>
                </a:solidFill>
                <a:latin typeface="Times New Roman"/>
                <a:cs typeface="Times New Roman"/>
              </a:rPr>
              <a:t>–</a:t>
            </a:r>
            <a:r>
              <a:rPr dirty="0" sz="1000" i="1">
                <a:solidFill>
                  <a:srgbClr val="010202"/>
                </a:solidFill>
                <a:latin typeface="Times New Roman"/>
                <a:cs typeface="Times New Roman"/>
              </a:rPr>
              <a:t>w</a:t>
            </a:r>
            <a:r>
              <a:rPr dirty="0" sz="1000">
                <a:solidFill>
                  <a:srgbClr val="010202"/>
                </a:solidFill>
                <a:latin typeface="Times New Roman"/>
                <a:cs typeface="Times New Roman"/>
              </a:rPr>
              <a:t>), </a:t>
            </a:r>
            <a:r>
              <a:rPr dirty="0" sz="1000" spc="-5">
                <a:solidFill>
                  <a:srgbClr val="010202"/>
                </a:solidFill>
                <a:latin typeface="Times New Roman"/>
                <a:cs typeface="Times New Roman"/>
              </a:rPr>
              <a:t>equals </a:t>
            </a:r>
            <a:r>
              <a:rPr dirty="0" sz="1000">
                <a:solidFill>
                  <a:srgbClr val="010202"/>
                </a:solidFill>
                <a:latin typeface="Times New Roman"/>
                <a:cs typeface="Times New Roman"/>
              </a:rPr>
              <a:t>(</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 </a:t>
            </a:r>
            <a:r>
              <a:rPr dirty="0" sz="1000" i="1">
                <a:solidFill>
                  <a:srgbClr val="010202"/>
                </a:solidFill>
                <a:latin typeface="Times New Roman"/>
                <a:cs typeface="Times New Roman"/>
              </a:rPr>
              <a:t>q</a:t>
            </a:r>
            <a:r>
              <a:rPr dirty="0" sz="1000">
                <a:solidFill>
                  <a:srgbClr val="010202"/>
                </a:solidFill>
                <a:latin typeface="Times New Roman"/>
                <a:cs typeface="Times New Roman"/>
              </a:rPr>
              <a:t>),</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just" marL="38100">
              <a:lnSpc>
                <a:spcPct val="100000"/>
              </a:lnSpc>
              <a:spcBef>
                <a:spcPts val="370"/>
              </a:spcBef>
            </a:pPr>
            <a:r>
              <a:rPr dirty="0" sz="1000" spc="-5">
                <a:solidFill>
                  <a:srgbClr val="010202"/>
                </a:solidFill>
                <a:latin typeface="Times New Roman"/>
                <a:cs typeface="Times New Roman"/>
              </a:rPr>
              <a:t>thus the change in the entropy of the contents of the cylinder</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5" name="object 5"/>
          <p:cNvSpPr/>
          <p:nvPr/>
        </p:nvSpPr>
        <p:spPr>
          <a:xfrm>
            <a:off x="1698625" y="2134400"/>
            <a:ext cx="1657350" cy="2762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087" y="2566073"/>
            <a:ext cx="4647565" cy="424815"/>
          </a:xfrm>
          <a:prstGeom prst="rect">
            <a:avLst/>
          </a:prstGeom>
        </p:spPr>
        <p:txBody>
          <a:bodyPr wrap="square" lIns="0" tIns="12700" rIns="0" bIns="0" rtlCol="0" vert="horz">
            <a:spAutoFit/>
          </a:bodyPr>
          <a:lstStyle/>
          <a:p>
            <a:pPr marL="38100" marR="30480">
              <a:lnSpc>
                <a:spcPct val="130900"/>
              </a:lnSpc>
              <a:spcBef>
                <a:spcPts val="100"/>
              </a:spcBef>
            </a:pPr>
            <a:r>
              <a:rPr dirty="0" sz="1000">
                <a:solidFill>
                  <a:srgbClr val="010202"/>
                </a:solidFill>
                <a:latin typeface="Times New Roman"/>
                <a:cs typeface="Times New Roman"/>
              </a:rPr>
              <a:t>which, it is seen, is simply </a:t>
            </a:r>
            <a:r>
              <a:rPr dirty="0" sz="1000" spc="-5" i="1">
                <a:solidFill>
                  <a:srgbClr val="010202"/>
                </a:solidFill>
                <a:latin typeface="Times New Roman"/>
                <a:cs typeface="Times New Roman"/>
              </a:rPr>
              <a:t>q</a:t>
            </a:r>
            <a:r>
              <a:rPr dirty="0" baseline="-33333" sz="1125" spc="-7">
                <a:solidFill>
                  <a:srgbClr val="010202"/>
                </a:solidFill>
                <a:latin typeface="Times New Roman"/>
                <a:cs typeface="Times New Roman"/>
              </a:rPr>
              <a:t>rev</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 Thus the change in the entropy of the combined system  caused by the irreversible nature of the process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7" name="object 7"/>
          <p:cNvSpPr/>
          <p:nvPr/>
        </p:nvSpPr>
        <p:spPr>
          <a:xfrm>
            <a:off x="1555750" y="3165157"/>
            <a:ext cx="1943100" cy="838200"/>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1808162" y="5252720"/>
            <a:ext cx="1438275" cy="28575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393674" y="4149280"/>
            <a:ext cx="4700270" cy="2830195"/>
          </a:xfrm>
          <a:prstGeom prst="rect">
            <a:avLst/>
          </a:prstGeom>
        </p:spPr>
        <p:txBody>
          <a:bodyPr wrap="square" lIns="0" tIns="59690" rIns="0" bIns="0" rtlCol="0" vert="horz">
            <a:spAutoFit/>
          </a:bodyPr>
          <a:lstStyle/>
          <a:p>
            <a:pPr marL="63500">
              <a:lnSpc>
                <a:spcPct val="100000"/>
              </a:lnSpc>
              <a:spcBef>
                <a:spcPts val="470"/>
              </a:spcBef>
            </a:pPr>
            <a:r>
              <a:rPr dirty="0" sz="1000" spc="-5">
                <a:solidFill>
                  <a:srgbClr val="010202"/>
                </a:solidFill>
                <a:latin typeface="Times New Roman"/>
                <a:cs typeface="Times New Roman"/>
              </a:rPr>
              <a:t>As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&gt;</a:t>
            </a:r>
            <a:r>
              <a:rPr dirty="0" sz="1000" i="1">
                <a:solidFill>
                  <a:srgbClr val="010202"/>
                </a:solidFill>
                <a:latin typeface="Times New Roman"/>
                <a:cs typeface="Times New Roman"/>
              </a:rPr>
              <a:t>q</a:t>
            </a:r>
            <a:r>
              <a:rPr dirty="0" sz="1000">
                <a:solidFill>
                  <a:srgbClr val="010202"/>
                </a:solidFill>
                <a:latin typeface="Times New Roman"/>
                <a:cs typeface="Times New Roman"/>
              </a:rPr>
              <a:t>,  </a:t>
            </a:r>
            <a:r>
              <a:rPr dirty="0" sz="1000" spc="-5">
                <a:solidFill>
                  <a:srgbClr val="010202"/>
                </a:solidFill>
                <a:latin typeface="Times New Roman"/>
                <a:cs typeface="Times New Roman"/>
              </a:rPr>
              <a:t>this  entropy  change  is  positive,  and  thus  entropy  has  been  produced</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(or</a:t>
            </a:r>
            <a:endParaRPr sz="1000">
              <a:latin typeface="Times New Roman"/>
              <a:cs typeface="Times New Roman"/>
            </a:endParaRPr>
          </a:p>
          <a:p>
            <a:pPr marL="63500" marR="55880">
              <a:lnSpc>
                <a:spcPct val="100000"/>
              </a:lnSpc>
              <a:spcBef>
                <a:spcPts val="370"/>
              </a:spcBef>
            </a:pPr>
            <a:r>
              <a:rPr dirty="0" sz="1000" spc="-5">
                <a:solidFill>
                  <a:srgbClr val="010202"/>
                </a:solidFill>
                <a:latin typeface="Times New Roman"/>
                <a:cs typeface="Times New Roman"/>
              </a:rPr>
              <a:t>created)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occurrence of an irreversible process. The entropy produced,  </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q</a:t>
            </a:r>
            <a:r>
              <a:rPr dirty="0" baseline="-33333" sz="1125" spc="-15">
                <a:solidFill>
                  <a:srgbClr val="010202"/>
                </a:solidFill>
                <a:latin typeface="Times New Roman"/>
                <a:cs typeface="Times New Roman"/>
              </a:rPr>
              <a:t>rev</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q</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T,</a:t>
            </a:r>
            <a:r>
              <a:rPr dirty="0" sz="1000" spc="45"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a:solidFill>
                  <a:srgbClr val="010202"/>
                </a:solidFill>
                <a:latin typeface="Times New Roman"/>
                <a:cs typeface="Times New Roman"/>
              </a:rPr>
              <a:t>termed</a:t>
            </a:r>
            <a:r>
              <a:rPr dirty="0" sz="1000" spc="45">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irreversible</a:t>
            </a:r>
            <a:r>
              <a:rPr dirty="0" baseline="-33333" sz="1125" spc="16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baseline="-33333" sz="1125" spc="-7">
                <a:solidFill>
                  <a:srgbClr val="010202"/>
                </a:solidFill>
                <a:latin typeface="Times New Roman"/>
                <a:cs typeface="Times New Roman"/>
              </a:rPr>
              <a:t>irr</a:t>
            </a:r>
            <a:r>
              <a:rPr dirty="0" sz="1000" spc="-5">
                <a:solidFill>
                  <a:srgbClr val="010202"/>
                </a:solidFill>
                <a:latin typeface="Times New Roman"/>
                <a:cs typeface="Times New Roman"/>
              </a:rPr>
              <a: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measure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degradation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has</a:t>
            </a:r>
            <a:endParaRPr sz="1000">
              <a:latin typeface="Times New Roman"/>
              <a:cs typeface="Times New Roman"/>
            </a:endParaRPr>
          </a:p>
          <a:p>
            <a:pPr marL="63500" marR="56515">
              <a:lnSpc>
                <a:spcPct val="100000"/>
              </a:lnSpc>
              <a:spcBef>
                <a:spcPts val="370"/>
              </a:spcBef>
            </a:pPr>
            <a:r>
              <a:rPr dirty="0" sz="1000" spc="-5">
                <a:solidFill>
                  <a:srgbClr val="010202"/>
                </a:solidFill>
                <a:latin typeface="Times New Roman"/>
                <a:cs typeface="Times New Roman"/>
              </a:rPr>
              <a:t>occurred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process. Thus, for the evaporation process, irrespective of the  degree of</a:t>
            </a:r>
            <a:r>
              <a:rPr dirty="0" sz="1000" spc="-10">
                <a:solidFill>
                  <a:srgbClr val="010202"/>
                </a:solidFill>
                <a:latin typeface="Times New Roman"/>
                <a:cs typeface="Times New Roman"/>
              </a:rPr>
              <a:t> irreversibility,</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algn="r" marR="107950">
              <a:lnSpc>
                <a:spcPct val="100000"/>
              </a:lnSpc>
            </a:pPr>
            <a:r>
              <a:rPr dirty="0" sz="1000">
                <a:solidFill>
                  <a:srgbClr val="010202"/>
                </a:solidFill>
                <a:latin typeface="Times New Roman"/>
                <a:cs typeface="Times New Roman"/>
              </a:rPr>
              <a:t>(3.2)</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62865" marR="55244">
              <a:lnSpc>
                <a:spcPct val="100000"/>
              </a:lnSpc>
            </a:pPr>
            <a:r>
              <a:rPr dirty="0" sz="1000">
                <a:solidFill>
                  <a:srgbClr val="010202"/>
                </a:solidFill>
                <a:latin typeface="Times New Roman"/>
                <a:cs typeface="Times New Roman"/>
              </a:rPr>
              <a:t>Consideration of the condensation process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the work done </a:t>
            </a:r>
            <a:r>
              <a:rPr dirty="0" sz="1000" i="1">
                <a:solidFill>
                  <a:srgbClr val="010202"/>
                </a:solidFill>
                <a:latin typeface="Times New Roman"/>
                <a:cs typeface="Times New Roman"/>
              </a:rPr>
              <a:t>on </a:t>
            </a:r>
            <a:r>
              <a:rPr dirty="0" sz="1000">
                <a:solidFill>
                  <a:srgbClr val="010202"/>
                </a:solidFill>
                <a:latin typeface="Times New Roman"/>
                <a:cs typeface="Times New Roman"/>
              </a:rPr>
              <a:t>the system has a  </a:t>
            </a:r>
            <a:r>
              <a:rPr dirty="0" sz="1000" spc="-5">
                <a:solidFill>
                  <a:srgbClr val="010202"/>
                </a:solidFill>
                <a:latin typeface="Times New Roman"/>
                <a:cs typeface="Times New Roman"/>
              </a:rPr>
              <a:t>minimum value when the condensation is conducted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and, </a:t>
            </a:r>
            <a:r>
              <a:rPr dirty="0" sz="1000" spc="-10">
                <a:solidFill>
                  <a:srgbClr val="010202"/>
                </a:solidFill>
                <a:latin typeface="Times New Roman"/>
                <a:cs typeface="Times New Roman"/>
              </a:rPr>
              <a:t>correspondingly, </a:t>
            </a:r>
            <a:r>
              <a:rPr dirty="0" sz="1000" spc="-5">
                <a:solidFill>
                  <a:srgbClr val="010202"/>
                </a:solidFill>
                <a:latin typeface="Times New Roman"/>
                <a:cs typeface="Times New Roman"/>
              </a:rPr>
              <a:t>the  heat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transferred</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cylinder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reservoir</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has</a:t>
            </a:r>
            <a:r>
              <a:rPr dirty="0" sz="1000" spc="75">
                <a:solidFill>
                  <a:srgbClr val="010202"/>
                </a:solidFill>
                <a:latin typeface="Times New Roman"/>
                <a:cs typeface="Times New Roman"/>
              </a:rPr>
              <a:t> </a:t>
            </a:r>
            <a:r>
              <a:rPr dirty="0" sz="1000">
                <a:solidFill>
                  <a:srgbClr val="010202"/>
                </a:solidFill>
                <a:latin typeface="Times New Roman"/>
                <a:cs typeface="Times New Roman"/>
              </a:rPr>
              <a:t>a</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minimum</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a:t>
            </a:r>
            <a:r>
              <a:rPr dirty="0" sz="1000" spc="75">
                <a:solidFill>
                  <a:srgbClr val="010202"/>
                </a:solidFill>
                <a:latin typeface="Times New Roman"/>
                <a:cs typeface="Times New Roman"/>
              </a:rPr>
              <a:t> </a:t>
            </a:r>
            <a:r>
              <a:rPr dirty="0" sz="1000">
                <a:solidFill>
                  <a:srgbClr val="010202"/>
                </a:solidFill>
                <a:latin typeface="Times New Roman"/>
                <a:cs typeface="Times New Roman"/>
              </a:rPr>
              <a:t>If</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63500" marR="55244">
              <a:lnSpc>
                <a:spcPct val="100000"/>
              </a:lnSpc>
              <a:spcBef>
                <a:spcPts val="375"/>
              </a:spcBef>
            </a:pPr>
            <a:r>
              <a:rPr dirty="0" sz="1000" spc="-5">
                <a:solidFill>
                  <a:srgbClr val="010202"/>
                </a:solidFill>
                <a:latin typeface="Times New Roman"/>
                <a:cs typeface="Times New Roman"/>
              </a:rPr>
              <a:t>process is conducted irreversibly then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greater amount of work must be performed, and  </a:t>
            </a:r>
            <a:r>
              <a:rPr dirty="0" sz="1000">
                <a:solidFill>
                  <a:srgbClr val="010202"/>
                </a:solidFill>
                <a:latin typeface="Times New Roman"/>
                <a:cs typeface="Times New Roman"/>
              </a:rPr>
              <a:t>the excess of this work over the minimum required is the work which is degraded to </a:t>
            </a:r>
            <a:r>
              <a:rPr dirty="0" sz="1000" spc="-5">
                <a:solidFill>
                  <a:srgbClr val="010202"/>
                </a:solidFill>
                <a:latin typeface="Times New Roman"/>
                <a:cs typeface="Times New Roman"/>
              </a:rPr>
              <a:t>heat  </a:t>
            </a:r>
            <a:r>
              <a:rPr dirty="0" sz="1000">
                <a:solidFill>
                  <a:srgbClr val="010202"/>
                </a:solidFill>
                <a:latin typeface="Times New Roman"/>
                <a:cs typeface="Times New Roman"/>
              </a:rPr>
              <a:t>in the irreversible process. This extra heat, in turn, is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that leaving  </a:t>
            </a:r>
            <a:r>
              <a:rPr dirty="0" sz="1000" spc="-5">
                <a:solidFill>
                  <a:srgbClr val="010202"/>
                </a:solidFill>
                <a:latin typeface="Times New Roman"/>
                <a:cs typeface="Times New Roman"/>
              </a:rPr>
              <a:t>the </a:t>
            </a:r>
            <a:r>
              <a:rPr dirty="0" sz="1000" spc="-10">
                <a:solidFill>
                  <a:srgbClr val="010202"/>
                </a:solidFill>
                <a:latin typeface="Times New Roman"/>
                <a:cs typeface="Times New Roman"/>
              </a:rPr>
              <a:t>cylinder,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and the minimum heat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69900" y="159194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3" name="object 3"/>
          <p:cNvSpPr txBox="1"/>
          <p:nvPr/>
        </p:nvSpPr>
        <p:spPr>
          <a:xfrm>
            <a:off x="444500" y="2200909"/>
            <a:ext cx="1824355" cy="3302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i.e., entropy is not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created.</a:t>
            </a:r>
            <a:endParaRPr sz="1000">
              <a:latin typeface="Times New Roman"/>
              <a:cs typeface="Times New Roman"/>
            </a:endParaRPr>
          </a:p>
          <a:p>
            <a:pPr marL="139700">
              <a:lnSpc>
                <a:spcPct val="100000"/>
              </a:lnSpc>
            </a:pPr>
            <a:r>
              <a:rPr dirty="0" sz="1000" spc="-5">
                <a:solidFill>
                  <a:srgbClr val="010202"/>
                </a:solidFill>
                <a:latin typeface="Times New Roman"/>
                <a:cs typeface="Times New Roman"/>
              </a:rPr>
              <a:t>For an irreversible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condensation,</a:t>
            </a:r>
            <a:endParaRPr sz="1000">
              <a:latin typeface="Times New Roman"/>
              <a:cs typeface="Times New Roman"/>
            </a:endParaRPr>
          </a:p>
        </p:txBody>
      </p:sp>
      <p:sp>
        <p:nvSpPr>
          <p:cNvPr id="4" name="object 4"/>
          <p:cNvSpPr txBox="1"/>
          <p:nvPr/>
        </p:nvSpPr>
        <p:spPr>
          <a:xfrm>
            <a:off x="469900" y="415290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5" name="object 5"/>
          <p:cNvSpPr txBox="1"/>
          <p:nvPr/>
        </p:nvSpPr>
        <p:spPr>
          <a:xfrm>
            <a:off x="393636" y="5216397"/>
            <a:ext cx="4701540" cy="1373505"/>
          </a:xfrm>
          <a:prstGeom prst="rect">
            <a:avLst/>
          </a:prstGeom>
        </p:spPr>
        <p:txBody>
          <a:bodyPr wrap="square" lIns="0" tIns="12700" rIns="0" bIns="0" rtlCol="0" vert="horz">
            <a:spAutoFit/>
          </a:bodyPr>
          <a:lstStyle/>
          <a:p>
            <a:pPr algn="just" marL="63500" marR="55880">
              <a:lnSpc>
                <a:spcPct val="130900"/>
              </a:lnSpc>
              <a:spcBef>
                <a:spcPts val="100"/>
              </a:spcBef>
            </a:pPr>
            <a:r>
              <a:rPr dirty="0" sz="1000">
                <a:solidFill>
                  <a:srgbClr val="010202"/>
                </a:solidFill>
                <a:latin typeface="Times New Roman"/>
                <a:cs typeface="Times New Roman"/>
              </a:rPr>
              <a:t>And, as </a:t>
            </a:r>
            <a:r>
              <a:rPr dirty="0" sz="1000" i="1">
                <a:solidFill>
                  <a:srgbClr val="010202"/>
                </a:solidFill>
                <a:latin typeface="Times New Roman"/>
                <a:cs typeface="Times New Roman"/>
              </a:rPr>
              <a:t>q&gt;q</a:t>
            </a:r>
            <a:r>
              <a:rPr dirty="0" baseline="-33333" sz="1125">
                <a:solidFill>
                  <a:srgbClr val="010202"/>
                </a:solidFill>
                <a:latin typeface="Times New Roman"/>
                <a:cs typeface="Times New Roman"/>
              </a:rPr>
              <a:t>rev</a:t>
            </a:r>
            <a:r>
              <a:rPr dirty="0" sz="1000">
                <a:solidFill>
                  <a:srgbClr val="010202"/>
                </a:solidFill>
                <a:latin typeface="Times New Roman"/>
                <a:cs typeface="Times New Roman"/>
              </a:rPr>
              <a:t>, it is seen that entropy has been created as a result of the irreversible  process. The entropy created is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baseline="-33333" sz="1125" spc="-7">
                <a:solidFill>
                  <a:srgbClr val="010202"/>
                </a:solidFill>
                <a:latin typeface="Times New Roman"/>
                <a:cs typeface="Times New Roman"/>
              </a:rPr>
              <a:t>irr</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thus, again, the change in the entropy of the  </a:t>
            </a:r>
            <a:r>
              <a:rPr dirty="0" sz="1000" spc="-5">
                <a:solidFill>
                  <a:srgbClr val="010202"/>
                </a:solidFill>
                <a:latin typeface="Times New Roman"/>
                <a:cs typeface="Times New Roman"/>
              </a:rPr>
              <a:t>water and water vapor is given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a:lnSpc>
                <a:spcPct val="100000"/>
              </a:lnSpc>
              <a:spcBef>
                <a:spcPts val="35"/>
              </a:spcBef>
            </a:pPr>
            <a:endParaRPr sz="1100">
              <a:latin typeface="Times New Roman"/>
              <a:cs typeface="Times New Roman"/>
            </a:endParaRPr>
          </a:p>
          <a:p>
            <a:pPr algn="r" marR="108585">
              <a:lnSpc>
                <a:spcPct val="100000"/>
              </a:lnSpc>
            </a:pPr>
            <a:r>
              <a:rPr dirty="0" sz="1000">
                <a:solidFill>
                  <a:srgbClr val="010202"/>
                </a:solidFill>
                <a:latin typeface="Times New Roman"/>
                <a:cs typeface="Times New Roman"/>
              </a:rPr>
              <a:t>(3.3)</a:t>
            </a:r>
            <a:endParaRPr sz="1000">
              <a:latin typeface="Times New Roman"/>
              <a:cs typeface="Times New Roman"/>
            </a:endParaRPr>
          </a:p>
          <a:p>
            <a:pPr>
              <a:lnSpc>
                <a:spcPct val="100000"/>
              </a:lnSpc>
              <a:spcBef>
                <a:spcPts val="20"/>
              </a:spcBef>
            </a:pPr>
            <a:endParaRPr sz="850">
              <a:latin typeface="Times New Roman"/>
              <a:cs typeface="Times New Roman"/>
            </a:endParaRPr>
          </a:p>
          <a:p>
            <a:pPr algn="r" marL="50800" marR="69215">
              <a:lnSpc>
                <a:spcPct val="100000"/>
              </a:lnSpc>
            </a:pPr>
            <a:r>
              <a:rPr dirty="0" sz="1000" spc="-5">
                <a:solidFill>
                  <a:srgbClr val="010202"/>
                </a:solidFill>
                <a:latin typeface="Times New Roman"/>
                <a:cs typeface="Times New Roman"/>
              </a:rPr>
              <a:t>The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important</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feature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be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noted</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Eqs.</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(3.2)</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(3.3)</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going</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an </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initial</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70">
                <a:solidFill>
                  <a:srgbClr val="010202"/>
                </a:solidFill>
                <a:latin typeface="Times New Roman"/>
                <a:cs typeface="Times New Roman"/>
              </a:rPr>
              <a:t> </a:t>
            </a:r>
            <a:r>
              <a:rPr dirty="0" sz="1000">
                <a:solidFill>
                  <a:srgbClr val="010202"/>
                </a:solidFill>
                <a:latin typeface="Times New Roman"/>
                <a:cs typeface="Times New Roman"/>
              </a:rPr>
              <a:t>a</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final</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[either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evaporation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condensation</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a:solidFill>
                  <a:srgbClr val="010202"/>
                </a:solidFill>
                <a:latin typeface="Times New Roman"/>
                <a:cs typeface="Times New Roman"/>
              </a:rPr>
              <a:t>1</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water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at</a:t>
            </a:r>
            <a:endParaRPr sz="1000">
              <a:latin typeface="Times New Roman"/>
              <a:cs typeface="Times New Roman"/>
            </a:endParaRPr>
          </a:p>
        </p:txBody>
      </p:sp>
      <p:sp>
        <p:nvSpPr>
          <p:cNvPr id="6" name="object 6"/>
          <p:cNvSpPr txBox="1"/>
          <p:nvPr/>
        </p:nvSpPr>
        <p:spPr>
          <a:xfrm>
            <a:off x="431800" y="6659562"/>
            <a:ext cx="65468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p:txBody>
      </p:sp>
      <p:sp>
        <p:nvSpPr>
          <p:cNvPr id="7" name="object 7"/>
          <p:cNvSpPr txBox="1"/>
          <p:nvPr/>
        </p:nvSpPr>
        <p:spPr>
          <a:xfrm>
            <a:off x="1715007" y="6634162"/>
            <a:ext cx="332549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45">
                <a:solidFill>
                  <a:srgbClr val="010202"/>
                </a:solidFill>
                <a:latin typeface="Times New Roman"/>
                <a:cs typeface="Times New Roman"/>
              </a:rPr>
              <a:t>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left-hand</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sides</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Eqs.</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(3.2)</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p:txBody>
      </p:sp>
      <p:sp>
        <p:nvSpPr>
          <p:cNvPr id="8" name="object 8"/>
          <p:cNvSpPr txBox="1"/>
          <p:nvPr/>
        </p:nvSpPr>
        <p:spPr>
          <a:xfrm>
            <a:off x="441502" y="403099"/>
            <a:ext cx="2790190" cy="433705"/>
          </a:xfrm>
          <a:prstGeom prst="rect">
            <a:avLst/>
          </a:prstGeom>
        </p:spPr>
        <p:txBody>
          <a:bodyPr wrap="square" lIns="0" tIns="12700" rIns="0" bIns="0" rtlCol="0" vert="horz">
            <a:spAutoFit/>
          </a:bodyPr>
          <a:lstStyle/>
          <a:p>
            <a:pPr marL="15240">
              <a:lnSpc>
                <a:spcPct val="100000"/>
              </a:lnSpc>
              <a:spcBef>
                <a:spcPts val="100"/>
              </a:spcBef>
            </a:pPr>
            <a:r>
              <a:rPr dirty="0" sz="1000">
                <a:solidFill>
                  <a:srgbClr val="231F20"/>
                </a:solidFill>
                <a:latin typeface="Times New Roman"/>
                <a:cs typeface="Times New Roman"/>
              </a:rPr>
              <a:t>50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95"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810"/>
              </a:spcBef>
            </a:pPr>
            <a:r>
              <a:rPr dirty="0" sz="1000" spc="-5">
                <a:solidFill>
                  <a:srgbClr val="010202"/>
                </a:solidFill>
                <a:latin typeface="Times New Roman"/>
                <a:cs typeface="Times New Roman"/>
              </a:rPr>
              <a:t>Thus,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condensation</a:t>
            </a:r>
            <a:endParaRPr sz="1000">
              <a:latin typeface="Times New Roman"/>
              <a:cs typeface="Times New Roman"/>
            </a:endParaRPr>
          </a:p>
        </p:txBody>
      </p:sp>
      <p:sp>
        <p:nvSpPr>
          <p:cNvPr id="9" name="object 9"/>
          <p:cNvSpPr/>
          <p:nvPr/>
        </p:nvSpPr>
        <p:spPr>
          <a:xfrm>
            <a:off x="1114285" y="6621056"/>
            <a:ext cx="590550" cy="209550"/>
          </a:xfrm>
          <a:prstGeom prst="rect">
            <a:avLst/>
          </a:prstGeom>
          <a:blipFill>
            <a:blip r:embed="rId2" cstate="print"/>
            <a:stretch>
              <a:fillRect/>
            </a:stretch>
          </a:blipFill>
        </p:spPr>
        <p:txBody>
          <a:bodyPr wrap="square" lIns="0" tIns="0" rIns="0" bIns="0" rtlCol="0"/>
          <a:lstStyle/>
          <a:p/>
        </p:txBody>
      </p:sp>
      <p:sp>
        <p:nvSpPr>
          <p:cNvPr id="10" name="object 10"/>
          <p:cNvSpPr txBox="1"/>
          <p:nvPr/>
        </p:nvSpPr>
        <p:spPr>
          <a:xfrm>
            <a:off x="406400" y="6730212"/>
            <a:ext cx="4673600" cy="900430"/>
          </a:xfrm>
          <a:prstGeom prst="rect">
            <a:avLst/>
          </a:prstGeom>
        </p:spPr>
        <p:txBody>
          <a:bodyPr wrap="square" lIns="0" tIns="68580" rIns="0" bIns="0" rtlCol="0" vert="horz">
            <a:spAutoFit/>
          </a:bodyPr>
          <a:lstStyle/>
          <a:p>
            <a:pPr algn="just" marL="69215" indent="-19050">
              <a:lnSpc>
                <a:spcPct val="100000"/>
              </a:lnSpc>
              <a:spcBef>
                <a:spcPts val="540"/>
              </a:spcBef>
            </a:pPr>
            <a:r>
              <a:rPr dirty="0" sz="1000" spc="-5">
                <a:solidFill>
                  <a:srgbClr val="010202"/>
                </a:solidFill>
                <a:latin typeface="Times New Roman"/>
                <a:cs typeface="Times New Roman"/>
              </a:rPr>
              <a:t>(3.3) are constants, being equal,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to </a:t>
            </a:r>
            <a:r>
              <a:rPr dirty="0" sz="1000" i="1">
                <a:solidFill>
                  <a:srgbClr val="010202"/>
                </a:solidFill>
                <a:latin typeface="Times New Roman"/>
                <a:cs typeface="Times New Roman"/>
              </a:rPr>
              <a:t>q</a:t>
            </a:r>
            <a:r>
              <a:rPr dirty="0" baseline="-33333" sz="1125">
                <a:solidFill>
                  <a:srgbClr val="010202"/>
                </a:solidFill>
                <a:latin typeface="Times New Roman"/>
                <a:cs typeface="Times New Roman"/>
              </a:rPr>
              <a:t>rev</a:t>
            </a:r>
            <a:r>
              <a:rPr dirty="0" sz="1000"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spc="10" i="1">
                <a:solidFill>
                  <a:srgbClr val="010202"/>
                </a:solidFill>
                <a:latin typeface="Times New Roman"/>
                <a:cs typeface="Times New Roman"/>
              </a:rPr>
              <a:t>–q</a:t>
            </a:r>
            <a:r>
              <a:rPr dirty="0" baseline="-33333" sz="1125" spc="15">
                <a:solidFill>
                  <a:srgbClr val="010202"/>
                </a:solidFill>
                <a:latin typeface="Times New Roman"/>
                <a:cs typeface="Times New Roman"/>
              </a:rPr>
              <a:t>rev</a:t>
            </a:r>
            <a:r>
              <a:rPr dirty="0" sz="1000" spc="10" i="1">
                <a:solidFill>
                  <a:srgbClr val="010202"/>
                </a:solidFill>
                <a:latin typeface="Times New Roman"/>
                <a:cs typeface="Times New Roman"/>
              </a:rPr>
              <a:t>/T. </a:t>
            </a:r>
            <a:r>
              <a:rPr dirty="0" sz="1000" spc="-5">
                <a:solidFill>
                  <a:srgbClr val="010202"/>
                </a:solidFill>
                <a:latin typeface="Times New Roman"/>
                <a:cs typeface="Times New Roman"/>
              </a:rPr>
              <a:t>The </a:t>
            </a:r>
            <a:r>
              <a:rPr dirty="0" sz="1000" spc="-10">
                <a:solidFill>
                  <a:srgbClr val="010202"/>
                </a:solidFill>
                <a:latin typeface="Times New Roman"/>
                <a:cs typeface="Times New Roman"/>
              </a:rPr>
              <a:t>difference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in</a:t>
            </a:r>
            <a:endParaRPr sz="1000">
              <a:latin typeface="Times New Roman"/>
              <a:cs typeface="Times New Roman"/>
            </a:endParaRPr>
          </a:p>
          <a:p>
            <a:pPr algn="just" marL="69215" marR="22225">
              <a:lnSpc>
                <a:spcPct val="100000"/>
              </a:lnSpc>
              <a:spcBef>
                <a:spcPts val="445"/>
              </a:spcBef>
            </a:pPr>
            <a:r>
              <a:rPr dirty="0" sz="1000">
                <a:solidFill>
                  <a:srgbClr val="010202"/>
                </a:solidFill>
                <a:latin typeface="Times New Roman"/>
                <a:cs typeface="Times New Roman"/>
              </a:rPr>
              <a:t>entropy between the final and initial states is thus independent of whether the process is  conducted reversibly or irreversibly and, being independent of the process path, can be  considered as being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values of a state function. This state  </a:t>
            </a:r>
            <a:r>
              <a:rPr dirty="0" sz="1000" spc="-5">
                <a:solidFill>
                  <a:srgbClr val="010202"/>
                </a:solidFill>
                <a:latin typeface="Times New Roman"/>
                <a:cs typeface="Times New Roman"/>
              </a:rPr>
              <a:t>function is the </a:t>
            </a:r>
            <a:r>
              <a:rPr dirty="0" sz="1000" spc="-15">
                <a:solidFill>
                  <a:srgbClr val="010202"/>
                </a:solidFill>
                <a:latin typeface="Times New Roman"/>
                <a:cs typeface="Times New Roman"/>
              </a:rPr>
              <a:t>entropy, </a:t>
            </a:r>
            <a:r>
              <a:rPr dirty="0" sz="1000" spc="-5">
                <a:solidFill>
                  <a:srgbClr val="010202"/>
                </a:solidFill>
                <a:latin typeface="Times New Roman"/>
                <a:cs typeface="Times New Roman"/>
              </a:rPr>
              <a:t>and in going from state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state</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B</a:t>
            </a:r>
            <a:endParaRPr sz="1000">
              <a:latin typeface="Times New Roman"/>
              <a:cs typeface="Times New Roman"/>
            </a:endParaRPr>
          </a:p>
        </p:txBody>
      </p:sp>
      <p:sp>
        <p:nvSpPr>
          <p:cNvPr id="11" name="object 11"/>
          <p:cNvSpPr/>
          <p:nvPr/>
        </p:nvSpPr>
        <p:spPr>
          <a:xfrm>
            <a:off x="1087437" y="2603500"/>
            <a:ext cx="3324225" cy="1419225"/>
          </a:xfrm>
          <a:prstGeom prst="rect">
            <a:avLst/>
          </a:prstGeom>
          <a:blipFill>
            <a:blip r:embed="rId3" cstate="print"/>
            <a:stretch>
              <a:fillRect/>
            </a:stretch>
          </a:blipFill>
        </p:spPr>
        <p:txBody>
          <a:bodyPr wrap="square" lIns="0" tIns="0" rIns="0" bIns="0" rtlCol="0"/>
          <a:lstStyle/>
          <a:p/>
        </p:txBody>
      </p:sp>
      <p:sp>
        <p:nvSpPr>
          <p:cNvPr id="12" name="object 12"/>
          <p:cNvSpPr/>
          <p:nvPr/>
        </p:nvSpPr>
        <p:spPr>
          <a:xfrm>
            <a:off x="2092325" y="881380"/>
            <a:ext cx="1314450" cy="647700"/>
          </a:xfrm>
          <a:prstGeom prst="rect">
            <a:avLst/>
          </a:prstGeom>
          <a:blipFill>
            <a:blip r:embed="rId4" cstate="print"/>
            <a:stretch>
              <a:fillRect/>
            </a:stretch>
          </a:blipFill>
        </p:spPr>
        <p:txBody>
          <a:bodyPr wrap="square" lIns="0" tIns="0" rIns="0" bIns="0" rtlCol="0"/>
          <a:lstStyle/>
          <a:p/>
        </p:txBody>
      </p:sp>
      <p:sp>
        <p:nvSpPr>
          <p:cNvPr id="13" name="object 13"/>
          <p:cNvSpPr/>
          <p:nvPr/>
        </p:nvSpPr>
        <p:spPr>
          <a:xfrm>
            <a:off x="2363787" y="1858645"/>
            <a:ext cx="762000" cy="180975"/>
          </a:xfrm>
          <a:prstGeom prst="rect">
            <a:avLst/>
          </a:prstGeom>
          <a:blipFill>
            <a:blip r:embed="rId5" cstate="print"/>
            <a:stretch>
              <a:fillRect/>
            </a:stretch>
          </a:blipFill>
        </p:spPr>
        <p:txBody>
          <a:bodyPr wrap="square" lIns="0" tIns="0" rIns="0" bIns="0" rtlCol="0"/>
          <a:lstStyle/>
          <a:p/>
        </p:txBody>
      </p:sp>
      <p:sp>
        <p:nvSpPr>
          <p:cNvPr id="14" name="object 14"/>
          <p:cNvSpPr/>
          <p:nvPr/>
        </p:nvSpPr>
        <p:spPr>
          <a:xfrm>
            <a:off x="1708150" y="4471987"/>
            <a:ext cx="1905000" cy="695325"/>
          </a:xfrm>
          <a:prstGeom prst="rect">
            <a:avLst/>
          </a:prstGeom>
          <a:blipFill>
            <a:blip r:embed="rId6" cstate="print"/>
            <a:stretch>
              <a:fillRect/>
            </a:stretch>
          </a:blipFill>
        </p:spPr>
        <p:txBody>
          <a:bodyPr wrap="square" lIns="0" tIns="0" rIns="0" bIns="0" rtlCol="0"/>
          <a:lstStyle/>
          <a:p/>
        </p:txBody>
      </p:sp>
      <p:sp>
        <p:nvSpPr>
          <p:cNvPr id="15" name="object 15"/>
          <p:cNvSpPr/>
          <p:nvPr/>
        </p:nvSpPr>
        <p:spPr>
          <a:xfrm>
            <a:off x="1968500" y="5943600"/>
            <a:ext cx="1562100" cy="276225"/>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2019-11-27T17:39:15Z</dcterms:created>
  <dcterms:modified xsi:type="dcterms:W3CDTF">2019-11-27T17:39:15Z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